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1" r:id="rId3"/>
  </p:sldMasterIdLst>
  <p:notesMasterIdLst>
    <p:notesMasterId r:id="rId15"/>
  </p:notesMasterIdLst>
  <p:handoutMasterIdLst>
    <p:handoutMasterId r:id="rId16"/>
  </p:handoutMasterIdLst>
  <p:sldIdLst>
    <p:sldId id="264" r:id="rId4"/>
    <p:sldId id="266" r:id="rId5"/>
    <p:sldId id="265" r:id="rId6"/>
    <p:sldId id="271" r:id="rId7"/>
    <p:sldId id="272" r:id="rId8"/>
    <p:sldId id="270" r:id="rId9"/>
    <p:sldId id="260" r:id="rId10"/>
    <p:sldId id="268" r:id="rId11"/>
    <p:sldId id="276" r:id="rId12"/>
    <p:sldId id="277" r:id="rId13"/>
    <p:sldId id="267" r:id="rId14"/>
  </p:sldIdLst>
  <p:sldSz cx="9144000" cy="6858000" type="screen4x3"/>
  <p:notesSz cx="6781800" cy="9936163"/>
  <p:defaultTextStyle>
    <a:defPPr>
      <a:defRPr lang="en-US"/>
    </a:defPPr>
    <a:lvl1pPr marL="0" algn="l" defTabSz="913688" rtl="0" eaLnBrk="1" latinLnBrk="0" hangingPunct="1">
      <a:defRPr sz="1800" kern="1200">
        <a:solidFill>
          <a:schemeClr val="tx1"/>
        </a:solidFill>
        <a:latin typeface="+mn-lt"/>
        <a:ea typeface="+mn-ea"/>
        <a:cs typeface="+mn-cs"/>
      </a:defRPr>
    </a:lvl1pPr>
    <a:lvl2pPr marL="456844" algn="l" defTabSz="913688" rtl="0" eaLnBrk="1" latinLnBrk="0" hangingPunct="1">
      <a:defRPr sz="1800" kern="1200">
        <a:solidFill>
          <a:schemeClr val="tx1"/>
        </a:solidFill>
        <a:latin typeface="+mn-lt"/>
        <a:ea typeface="+mn-ea"/>
        <a:cs typeface="+mn-cs"/>
      </a:defRPr>
    </a:lvl2pPr>
    <a:lvl3pPr marL="913688" algn="l" defTabSz="913688" rtl="0" eaLnBrk="1" latinLnBrk="0" hangingPunct="1">
      <a:defRPr sz="1800" kern="1200">
        <a:solidFill>
          <a:schemeClr val="tx1"/>
        </a:solidFill>
        <a:latin typeface="+mn-lt"/>
        <a:ea typeface="+mn-ea"/>
        <a:cs typeface="+mn-cs"/>
      </a:defRPr>
    </a:lvl3pPr>
    <a:lvl4pPr marL="1370533" algn="l" defTabSz="913688" rtl="0" eaLnBrk="1" latinLnBrk="0" hangingPunct="1">
      <a:defRPr sz="1800" kern="1200">
        <a:solidFill>
          <a:schemeClr val="tx1"/>
        </a:solidFill>
        <a:latin typeface="+mn-lt"/>
        <a:ea typeface="+mn-ea"/>
        <a:cs typeface="+mn-cs"/>
      </a:defRPr>
    </a:lvl4pPr>
    <a:lvl5pPr marL="1827376" algn="l" defTabSz="913688" rtl="0" eaLnBrk="1" latinLnBrk="0" hangingPunct="1">
      <a:defRPr sz="1800" kern="1200">
        <a:solidFill>
          <a:schemeClr val="tx1"/>
        </a:solidFill>
        <a:latin typeface="+mn-lt"/>
        <a:ea typeface="+mn-ea"/>
        <a:cs typeface="+mn-cs"/>
      </a:defRPr>
    </a:lvl5pPr>
    <a:lvl6pPr marL="2284219" algn="l" defTabSz="913688" rtl="0" eaLnBrk="1" latinLnBrk="0" hangingPunct="1">
      <a:defRPr sz="1800" kern="1200">
        <a:solidFill>
          <a:schemeClr val="tx1"/>
        </a:solidFill>
        <a:latin typeface="+mn-lt"/>
        <a:ea typeface="+mn-ea"/>
        <a:cs typeface="+mn-cs"/>
      </a:defRPr>
    </a:lvl6pPr>
    <a:lvl7pPr marL="2741065" algn="l" defTabSz="913688" rtl="0" eaLnBrk="1" latinLnBrk="0" hangingPunct="1">
      <a:defRPr sz="1800" kern="1200">
        <a:solidFill>
          <a:schemeClr val="tx1"/>
        </a:solidFill>
        <a:latin typeface="+mn-lt"/>
        <a:ea typeface="+mn-ea"/>
        <a:cs typeface="+mn-cs"/>
      </a:defRPr>
    </a:lvl7pPr>
    <a:lvl8pPr marL="3197910" algn="l" defTabSz="913688" rtl="0" eaLnBrk="1" latinLnBrk="0" hangingPunct="1">
      <a:defRPr sz="1800" kern="1200">
        <a:solidFill>
          <a:schemeClr val="tx1"/>
        </a:solidFill>
        <a:latin typeface="+mn-lt"/>
        <a:ea typeface="+mn-ea"/>
        <a:cs typeface="+mn-cs"/>
      </a:defRPr>
    </a:lvl8pPr>
    <a:lvl9pPr marL="3654756" algn="l" defTabSz="91368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B1"/>
    <a:srgbClr val="00AB8E"/>
    <a:srgbClr val="70C27A"/>
    <a:srgbClr val="00915A"/>
    <a:srgbClr val="EE2E26"/>
    <a:srgbClr val="7FBDD8"/>
    <a:srgbClr val="F08B21"/>
    <a:srgbClr val="8986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93" d="100"/>
          <a:sy n="93" d="100"/>
        </p:scale>
        <p:origin x="-372" y="-96"/>
      </p:cViewPr>
      <p:guideLst>
        <p:guide orient="horz" pos="2160"/>
        <p:guide orient="horz" pos="40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25727810222108"/>
          <c:y val="0.20853505593395605"/>
          <c:w val="0.85427248140127676"/>
          <c:h val="0.66567710425337356"/>
        </c:manualLayout>
      </c:layout>
      <c:barChart>
        <c:barDir val="col"/>
        <c:grouping val="clustered"/>
        <c:varyColors val="0"/>
        <c:ser>
          <c:idx val="1"/>
          <c:order val="0"/>
          <c:tx>
            <c:strRef>
              <c:f>'Matrix - Deal Nationality by Cr'!$A$25</c:f>
              <c:strCache>
                <c:ptCount val="1"/>
                <c:pt idx="0">
                  <c:v>Hungarian Volumes</c:v>
                </c:pt>
              </c:strCache>
            </c:strRef>
          </c:tx>
          <c:spPr>
            <a:solidFill>
              <a:srgbClr val="EE2E26"/>
            </a:solidFill>
          </c:spPr>
          <c:invertIfNegative val="0"/>
          <c:dLbls>
            <c:dLblPos val="outEnd"/>
            <c:showLegendKey val="0"/>
            <c:showVal val="1"/>
            <c:showCatName val="0"/>
            <c:showSerName val="0"/>
            <c:showPercent val="0"/>
            <c:showBubbleSize val="0"/>
            <c:showLeaderLines val="0"/>
          </c:dLbls>
          <c:cat>
            <c:numRef>
              <c:f>'Matrix - Deal Nationality by Cr'!$B$24:$J$24</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'Matrix - Deal Nationality by Cr'!$B$25:$J$25</c:f>
              <c:numCache>
                <c:formatCode>#,##0.0</c:formatCode>
                <c:ptCount val="9"/>
                <c:pt idx="0">
                  <c:v>4.0263600000000004</c:v>
                </c:pt>
                <c:pt idx="1">
                  <c:v>6.0248599999999994</c:v>
                </c:pt>
                <c:pt idx="2">
                  <c:v>4.3880499999999998</c:v>
                </c:pt>
                <c:pt idx="3">
                  <c:v>2.0477300000000001</c:v>
                </c:pt>
                <c:pt idx="4">
                  <c:v>1.1995</c:v>
                </c:pt>
                <c:pt idx="5">
                  <c:v>2.5222500000000001</c:v>
                </c:pt>
                <c:pt idx="6">
                  <c:v>0.95517999999999992</c:v>
                </c:pt>
                <c:pt idx="7">
                  <c:v>1.68634</c:v>
                </c:pt>
                <c:pt idx="8">
                  <c:v>3.8511700000000002</c:v>
                </c:pt>
              </c:numCache>
            </c:numRef>
          </c:val>
        </c:ser>
        <c:ser>
          <c:idx val="2"/>
          <c:order val="1"/>
          <c:tx>
            <c:strRef>
              <c:f>'Matrix - Deal Nationality by Cr'!$A$26</c:f>
              <c:strCache>
                <c:ptCount val="1"/>
                <c:pt idx="0">
                  <c:v>CEE Volumes</c:v>
                </c:pt>
              </c:strCache>
            </c:strRef>
          </c:tx>
          <c:spPr>
            <a:solidFill>
              <a:srgbClr val="F08B21"/>
            </a:solidFill>
          </c:spPr>
          <c:invertIfNegative val="0"/>
          <c:dLbls>
            <c:dLblPos val="outEnd"/>
            <c:showLegendKey val="0"/>
            <c:showVal val="1"/>
            <c:showCatName val="0"/>
            <c:showSerName val="0"/>
            <c:showPercent val="0"/>
            <c:showBubbleSize val="0"/>
            <c:showLeaderLines val="0"/>
          </c:dLbls>
          <c:cat>
            <c:numRef>
              <c:f>'Matrix - Deal Nationality by Cr'!$B$24:$J$24</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'Matrix - Deal Nationality by Cr'!$B$26:$J$26</c:f>
              <c:numCache>
                <c:formatCode>#,##0.0</c:formatCode>
                <c:ptCount val="9"/>
                <c:pt idx="0">
                  <c:v>20.749099999999999</c:v>
                </c:pt>
                <c:pt idx="1">
                  <c:v>32.880940000000002</c:v>
                </c:pt>
                <c:pt idx="2">
                  <c:v>18.588849999999997</c:v>
                </c:pt>
                <c:pt idx="3">
                  <c:v>12.181370000000001</c:v>
                </c:pt>
                <c:pt idx="4">
                  <c:v>14.50225</c:v>
                </c:pt>
                <c:pt idx="5">
                  <c:v>24.96726</c:v>
                </c:pt>
                <c:pt idx="6">
                  <c:v>13.174010000000001</c:v>
                </c:pt>
                <c:pt idx="7">
                  <c:v>24.461970000000001</c:v>
                </c:pt>
                <c:pt idx="8">
                  <c:v>21.190840000000001</c:v>
                </c:pt>
              </c:numCache>
            </c:numRef>
          </c:val>
        </c:ser>
        <c:dLbls>
          <c:showLegendKey val="0"/>
          <c:showVal val="0"/>
          <c:showCatName val="0"/>
          <c:showSerName val="0"/>
          <c:showPercent val="0"/>
          <c:showBubbleSize val="0"/>
        </c:dLbls>
        <c:gapWidth val="150"/>
        <c:axId val="6619136"/>
        <c:axId val="6620672"/>
      </c:barChart>
      <c:catAx>
        <c:axId val="6619136"/>
        <c:scaling>
          <c:orientation val="minMax"/>
        </c:scaling>
        <c:delete val="0"/>
        <c:axPos val="b"/>
        <c:numFmt formatCode="General" sourceLinked="1"/>
        <c:majorTickMark val="out"/>
        <c:minorTickMark val="none"/>
        <c:tickLblPos val="nextTo"/>
        <c:crossAx val="6620672"/>
        <c:crosses val="autoZero"/>
        <c:auto val="1"/>
        <c:lblAlgn val="ctr"/>
        <c:lblOffset val="100"/>
        <c:noMultiLvlLbl val="0"/>
      </c:catAx>
      <c:valAx>
        <c:axId val="6620672"/>
        <c:scaling>
          <c:orientation val="minMax"/>
        </c:scaling>
        <c:delete val="0"/>
        <c:axPos val="l"/>
        <c:title>
          <c:tx>
            <c:rich>
              <a:bodyPr rot="-5400000" vert="horz"/>
              <a:lstStyle/>
              <a:p>
                <a:pPr>
                  <a:defRPr b="0"/>
                </a:pPr>
                <a:r>
                  <a:rPr lang="en-GB" b="0"/>
                  <a:t>USD bn</a:t>
                </a:r>
              </a:p>
            </c:rich>
          </c:tx>
          <c:layout/>
          <c:overlay val="0"/>
        </c:title>
        <c:numFmt formatCode="#,##0" sourceLinked="0"/>
        <c:majorTickMark val="out"/>
        <c:minorTickMark val="none"/>
        <c:tickLblPos val="nextTo"/>
        <c:spPr>
          <a:ln>
            <a:solidFill>
              <a:schemeClr val="bg1"/>
            </a:solidFill>
          </a:ln>
        </c:spPr>
        <c:crossAx val="6619136"/>
        <c:crosses val="autoZero"/>
        <c:crossBetween val="between"/>
      </c:valAx>
    </c:plotArea>
    <c:legend>
      <c:legendPos val="t"/>
      <c:layout>
        <c:manualLayout>
          <c:xMode val="edge"/>
          <c:yMode val="edge"/>
          <c:x val="0.35382223257141571"/>
          <c:y val="4.9383401844239526E-2"/>
          <c:w val="0.57293257799931341"/>
          <c:h val="0.12037718031329853"/>
        </c:manualLayout>
      </c:layout>
      <c:overlay val="0"/>
      <c:txPr>
        <a:bodyPr/>
        <a:lstStyle/>
        <a:p>
          <a:pPr>
            <a:defRPr b="0"/>
          </a:pPr>
          <a:endParaRPr lang="en-US"/>
        </a:p>
      </c:txPr>
    </c:legend>
    <c:plotVisOnly val="1"/>
    <c:dispBlanksAs val="gap"/>
    <c:showDLblsOverMax val="0"/>
  </c:chart>
  <c:spPr>
    <a:noFill/>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417374771978741"/>
          <c:y val="6.7844285043966057E-2"/>
          <c:w val="0.40314360232375612"/>
          <c:h val="0.75742099471229007"/>
        </c:manualLayout>
      </c:layout>
      <c:doughnutChart>
        <c:varyColors val="1"/>
        <c:ser>
          <c:idx val="0"/>
          <c:order val="0"/>
          <c:spPr>
            <a:solidFill>
              <a:srgbClr val="00AB8E"/>
            </a:solidFill>
            <a:ln>
              <a:solidFill>
                <a:srgbClr val="FFFFFF"/>
              </a:solidFill>
            </a:ln>
          </c:spPr>
          <c:dPt>
            <c:idx val="1"/>
            <c:bubble3D val="0"/>
            <c:spPr>
              <a:solidFill>
                <a:srgbClr val="007CB1"/>
              </a:solidFill>
              <a:ln>
                <a:solidFill>
                  <a:srgbClr val="FFFFFF"/>
                </a:solidFill>
              </a:ln>
            </c:spPr>
          </c:dPt>
          <c:dLbls>
            <c:txPr>
              <a:bodyPr/>
              <a:lstStyle/>
              <a:p>
                <a:pPr>
                  <a:defRPr b="1">
                    <a:solidFill>
                      <a:schemeClr val="bg1"/>
                    </a:solidFill>
                  </a:defRPr>
                </a:pPr>
                <a:endParaRPr lang="en-US"/>
              </a:p>
            </c:txPr>
            <c:showLegendKey val="0"/>
            <c:showVal val="1"/>
            <c:showCatName val="0"/>
            <c:showSerName val="0"/>
            <c:showPercent val="0"/>
            <c:showBubbleSize val="0"/>
            <c:showLeaderLines val="1"/>
          </c:dLbls>
          <c:cat>
            <c:strRef>
              <c:f>'[Chart in Microsoft PowerPoint]Sheet1'!$A$32:$A$33</c:f>
              <c:strCache>
                <c:ptCount val="2"/>
                <c:pt idx="0">
                  <c:v>Foreign Banks</c:v>
                </c:pt>
                <c:pt idx="1">
                  <c:v>Domestic Banks</c:v>
                </c:pt>
              </c:strCache>
            </c:strRef>
          </c:cat>
          <c:val>
            <c:numRef>
              <c:f>'[Chart in Microsoft PowerPoint]Sheet1'!$B$32:$B$33</c:f>
              <c:numCache>
                <c:formatCode>0%</c:formatCode>
                <c:ptCount val="2"/>
                <c:pt idx="0">
                  <c:v>0.51</c:v>
                </c:pt>
                <c:pt idx="1">
                  <c:v>0.49</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9.3303253043568651E-2"/>
          <c:y val="0.86275141871803029"/>
          <c:w val="0.54542976407639299"/>
          <c:h val="0.11587049424201423"/>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000709307511675E-2"/>
          <c:y val="0.19008590061624905"/>
          <c:w val="0.49771616285059234"/>
          <c:h val="0.74821207518844801"/>
        </c:manualLayout>
      </c:layout>
      <c:doughnutChart>
        <c:varyColors val="1"/>
        <c:ser>
          <c:idx val="0"/>
          <c:order val="0"/>
          <c:tx>
            <c:strRef>
              <c:f>'CEE Volume by Nationality'!$C$40</c:f>
              <c:strCache>
                <c:ptCount val="1"/>
                <c:pt idx="0">
                  <c:v>Deal Value ($) (m)</c:v>
                </c:pt>
              </c:strCache>
            </c:strRef>
          </c:tx>
          <c:spPr>
            <a:ln w="12700">
              <a:solidFill>
                <a:schemeClr val="bg1"/>
              </a:solidFill>
            </a:ln>
          </c:spPr>
          <c:dPt>
            <c:idx val="0"/>
            <c:bubble3D val="0"/>
            <c:spPr>
              <a:solidFill>
                <a:srgbClr val="007CB1"/>
              </a:solidFill>
              <a:ln w="12700">
                <a:solidFill>
                  <a:schemeClr val="bg1"/>
                </a:solidFill>
              </a:ln>
            </c:spPr>
          </c:dPt>
          <c:dPt>
            <c:idx val="1"/>
            <c:bubble3D val="0"/>
            <c:spPr>
              <a:solidFill>
                <a:srgbClr val="7FBDD8"/>
              </a:solidFill>
              <a:ln w="12700">
                <a:solidFill>
                  <a:schemeClr val="bg1"/>
                </a:solidFill>
              </a:ln>
            </c:spPr>
          </c:dPt>
          <c:dPt>
            <c:idx val="2"/>
            <c:bubble3D val="0"/>
            <c:spPr>
              <a:solidFill>
                <a:srgbClr val="00915A"/>
              </a:solidFill>
              <a:ln w="12700">
                <a:solidFill>
                  <a:schemeClr val="bg1"/>
                </a:solidFill>
              </a:ln>
            </c:spPr>
          </c:dPt>
          <c:dPt>
            <c:idx val="3"/>
            <c:bubble3D val="0"/>
            <c:spPr>
              <a:solidFill>
                <a:srgbClr val="F08B21"/>
              </a:solidFill>
              <a:ln w="12700">
                <a:solidFill>
                  <a:schemeClr val="bg1"/>
                </a:solidFill>
              </a:ln>
            </c:spPr>
          </c:dPt>
          <c:dPt>
            <c:idx val="4"/>
            <c:bubble3D val="0"/>
            <c:spPr>
              <a:solidFill>
                <a:srgbClr val="EE2D26"/>
              </a:solidFill>
              <a:ln w="12700">
                <a:solidFill>
                  <a:schemeClr val="bg1"/>
                </a:solidFill>
              </a:ln>
            </c:spPr>
          </c:dPt>
          <c:dPt>
            <c:idx val="5"/>
            <c:bubble3D val="0"/>
            <c:spPr>
              <a:solidFill>
                <a:srgbClr val="F69692"/>
              </a:solidFill>
              <a:ln w="12700">
                <a:solidFill>
                  <a:schemeClr val="bg1"/>
                </a:solidFill>
              </a:ln>
            </c:spPr>
          </c:dPt>
          <c:dPt>
            <c:idx val="6"/>
            <c:bubble3D val="0"/>
            <c:spPr>
              <a:solidFill>
                <a:srgbClr val="F08B21"/>
              </a:solidFill>
              <a:ln w="12700">
                <a:solidFill>
                  <a:schemeClr val="bg1"/>
                </a:solidFill>
              </a:ln>
            </c:spPr>
          </c:dPt>
          <c:dPt>
            <c:idx val="7"/>
            <c:bubble3D val="0"/>
            <c:spPr>
              <a:solidFill>
                <a:srgbClr val="F7C590"/>
              </a:solidFill>
              <a:ln w="12700">
                <a:solidFill>
                  <a:schemeClr val="bg1"/>
                </a:solidFill>
              </a:ln>
            </c:spPr>
          </c:dPt>
          <c:dPt>
            <c:idx val="8"/>
            <c:bubble3D val="0"/>
            <c:spPr>
              <a:solidFill>
                <a:srgbClr val="8986C0"/>
              </a:solidFill>
              <a:ln w="12700">
                <a:solidFill>
                  <a:schemeClr val="bg1"/>
                </a:solidFill>
              </a:ln>
            </c:spPr>
          </c:dPt>
          <c:dLbls>
            <c:dLbl>
              <c:idx val="3"/>
              <c:layout>
                <c:manualLayout>
                  <c:x val="-4.3983460833420781E-3"/>
                  <c:y val="-5.9192364464633026E-3"/>
                </c:manualLayout>
              </c:layout>
              <c:showLegendKey val="0"/>
              <c:showVal val="0"/>
              <c:showCatName val="0"/>
              <c:showSerName val="0"/>
              <c:showPercent val="1"/>
              <c:showBubbleSize val="0"/>
            </c:dLbl>
            <c:dLbl>
              <c:idx val="4"/>
              <c:layout>
                <c:manualLayout>
                  <c:x val="1.3195038250026235E-2"/>
                  <c:y val="-2.367694578585321E-2"/>
                </c:manualLayout>
              </c:layout>
              <c:showLegendKey val="0"/>
              <c:showVal val="0"/>
              <c:showCatName val="0"/>
              <c:showSerName val="0"/>
              <c:showPercent val="1"/>
              <c:showBubbleSize val="0"/>
            </c:dLbl>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showLeaderLines val="1"/>
          </c:dLbls>
          <c:cat>
            <c:strRef>
              <c:f>'CEE Volume by Nationality'!$B$41:$B$45</c:f>
              <c:strCache>
                <c:ptCount val="5"/>
                <c:pt idx="0">
                  <c:v>Utility &amp; Energy</c:v>
                </c:pt>
                <c:pt idx="1">
                  <c:v>Oil &amp; Gas</c:v>
                </c:pt>
                <c:pt idx="2">
                  <c:v>Transportation</c:v>
                </c:pt>
                <c:pt idx="3">
                  <c:v>Food &amp; Beverage</c:v>
                </c:pt>
                <c:pt idx="4">
                  <c:v>Other</c:v>
                </c:pt>
              </c:strCache>
            </c:strRef>
          </c:cat>
          <c:val>
            <c:numRef>
              <c:f>'CEE Volume by Nationality'!$C$41:$C$45</c:f>
              <c:numCache>
                <c:formatCode>#,##0.00</c:formatCode>
                <c:ptCount val="5"/>
                <c:pt idx="0">
                  <c:v>1206.3399999999999</c:v>
                </c:pt>
                <c:pt idx="1">
                  <c:v>2030</c:v>
                </c:pt>
                <c:pt idx="2">
                  <c:v>1769.58</c:v>
                </c:pt>
                <c:pt idx="3">
                  <c:v>230.46</c:v>
                </c:pt>
                <c:pt idx="4">
                  <c:v>301.14000000000033</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4747841433736144"/>
          <c:y val="0.278140259803211"/>
          <c:w val="0.40472011907768529"/>
          <c:h val="0.54530461266334251"/>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txPr>
    <a:bodyPr/>
    <a:lstStyle/>
    <a:p>
      <a:pPr>
        <a:defRPr sz="9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34072199632658"/>
          <c:y val="0.19739224137931036"/>
          <c:w val="0.48274346520924971"/>
          <c:h val="0.72529036711340578"/>
        </c:manualLayout>
      </c:layout>
      <c:doughnutChart>
        <c:varyColors val="1"/>
        <c:ser>
          <c:idx val="0"/>
          <c:order val="0"/>
          <c:tx>
            <c:strRef>
              <c:f>'CEE Volume by Sector'!$C$53</c:f>
              <c:strCache>
                <c:ptCount val="1"/>
                <c:pt idx="0">
                  <c:v>Deal Value ($) (m)</c:v>
                </c:pt>
              </c:strCache>
            </c:strRef>
          </c:tx>
          <c:spPr>
            <a:ln w="12700">
              <a:solidFill>
                <a:schemeClr val="bg1"/>
              </a:solidFill>
            </a:ln>
          </c:spPr>
          <c:dPt>
            <c:idx val="0"/>
            <c:bubble3D val="0"/>
            <c:spPr>
              <a:solidFill>
                <a:srgbClr val="007CB1"/>
              </a:solidFill>
              <a:ln w="12700">
                <a:solidFill>
                  <a:schemeClr val="bg1"/>
                </a:solidFill>
              </a:ln>
            </c:spPr>
          </c:dPt>
          <c:dPt>
            <c:idx val="1"/>
            <c:bubble3D val="0"/>
            <c:spPr>
              <a:solidFill>
                <a:srgbClr val="7FBDD8"/>
              </a:solidFill>
              <a:ln w="12700">
                <a:solidFill>
                  <a:schemeClr val="bg1"/>
                </a:solidFill>
              </a:ln>
            </c:spPr>
          </c:dPt>
          <c:dPt>
            <c:idx val="2"/>
            <c:bubble3D val="0"/>
            <c:spPr>
              <a:solidFill>
                <a:srgbClr val="70C27A"/>
              </a:solidFill>
              <a:ln w="12700">
                <a:solidFill>
                  <a:schemeClr val="bg1"/>
                </a:solidFill>
              </a:ln>
            </c:spPr>
          </c:dPt>
          <c:dPt>
            <c:idx val="3"/>
            <c:bubble3D val="0"/>
            <c:spPr>
              <a:solidFill>
                <a:srgbClr val="8986C0"/>
              </a:solidFill>
              <a:ln w="12700">
                <a:solidFill>
                  <a:schemeClr val="bg1"/>
                </a:solidFill>
              </a:ln>
            </c:spPr>
          </c:dPt>
          <c:dPt>
            <c:idx val="4"/>
            <c:bubble3D val="0"/>
            <c:spPr>
              <a:solidFill>
                <a:srgbClr val="F08B21"/>
              </a:solidFill>
              <a:ln w="12700">
                <a:solidFill>
                  <a:schemeClr val="bg1"/>
                </a:solidFill>
              </a:ln>
            </c:spPr>
          </c:dPt>
          <c:dPt>
            <c:idx val="5"/>
            <c:bubble3D val="0"/>
            <c:spPr>
              <a:solidFill>
                <a:srgbClr val="00915A"/>
              </a:solidFill>
              <a:ln w="12700">
                <a:solidFill>
                  <a:schemeClr val="bg1"/>
                </a:solidFill>
              </a:ln>
            </c:spPr>
          </c:dPt>
          <c:dPt>
            <c:idx val="6"/>
            <c:bubble3D val="0"/>
            <c:spPr>
              <a:solidFill>
                <a:srgbClr val="EE2E26"/>
              </a:solidFill>
              <a:ln w="12700">
                <a:solidFill>
                  <a:schemeClr val="bg1"/>
                </a:solidFill>
              </a:ln>
            </c:spPr>
          </c:dPt>
          <c:dLbls>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showLeaderLines val="1"/>
          </c:dLbls>
          <c:cat>
            <c:strRef>
              <c:f>'CEE Volume by Sector'!$B$54:$B$60</c:f>
              <c:strCache>
                <c:ptCount val="7"/>
                <c:pt idx="0">
                  <c:v>Utility &amp; Energy</c:v>
                </c:pt>
                <c:pt idx="1">
                  <c:v>Oil &amp; Gas</c:v>
                </c:pt>
                <c:pt idx="2">
                  <c:v>Telecom</c:v>
                </c:pt>
                <c:pt idx="3">
                  <c:v>Finance</c:v>
                </c:pt>
                <c:pt idx="4">
                  <c:v>Mining</c:v>
                </c:pt>
                <c:pt idx="5">
                  <c:v>Transport</c:v>
                </c:pt>
                <c:pt idx="6">
                  <c:v>Other</c:v>
                </c:pt>
              </c:strCache>
            </c:strRef>
          </c:cat>
          <c:val>
            <c:numRef>
              <c:f>'CEE Volume by Sector'!$C$54:$C$60</c:f>
              <c:numCache>
                <c:formatCode>#,##0.00</c:formatCode>
                <c:ptCount val="7"/>
                <c:pt idx="0">
                  <c:v>11717.08</c:v>
                </c:pt>
                <c:pt idx="1">
                  <c:v>10300.379999999999</c:v>
                </c:pt>
                <c:pt idx="2">
                  <c:v>6612.43</c:v>
                </c:pt>
                <c:pt idx="3">
                  <c:v>4047.45</c:v>
                </c:pt>
                <c:pt idx="4">
                  <c:v>3124.97</c:v>
                </c:pt>
                <c:pt idx="5">
                  <c:v>2659.94</c:v>
                </c:pt>
                <c:pt idx="6">
                  <c:v>7190.5599999999977</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5191855275418409"/>
          <c:y val="0.19695545977011494"/>
          <c:w val="0.32278644679269686"/>
          <c:h val="0.6790771072796935"/>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txPr>
    <a:bodyPr/>
    <a:lstStyle/>
    <a:p>
      <a:pPr>
        <a:defRPr sz="9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64048180693104"/>
          <c:y val="0.15136700416363416"/>
          <c:w val="0.48771228261459321"/>
          <c:h val="0.77672736811515186"/>
        </c:manualLayout>
      </c:layout>
      <c:doughnutChart>
        <c:varyColors val="1"/>
        <c:ser>
          <c:idx val="0"/>
          <c:order val="0"/>
          <c:tx>
            <c:strRef>
              <c:f>'CEE Volume by Sector'!$C$39</c:f>
              <c:strCache>
                <c:ptCount val="1"/>
                <c:pt idx="0">
                  <c:v>Deal Value ($) (m)</c:v>
                </c:pt>
              </c:strCache>
            </c:strRef>
          </c:tx>
          <c:spPr>
            <a:ln w="12700">
              <a:solidFill>
                <a:schemeClr val="bg1"/>
              </a:solidFill>
            </a:ln>
          </c:spPr>
          <c:dPt>
            <c:idx val="0"/>
            <c:bubble3D val="0"/>
            <c:spPr>
              <a:solidFill>
                <a:srgbClr val="007CB1"/>
              </a:solidFill>
              <a:ln w="12700">
                <a:solidFill>
                  <a:schemeClr val="bg1"/>
                </a:solidFill>
              </a:ln>
            </c:spPr>
          </c:dPt>
          <c:dPt>
            <c:idx val="1"/>
            <c:bubble3D val="0"/>
            <c:spPr>
              <a:solidFill>
                <a:srgbClr val="70C27A"/>
              </a:solidFill>
              <a:ln w="12700">
                <a:solidFill>
                  <a:schemeClr val="bg1"/>
                </a:solidFill>
              </a:ln>
            </c:spPr>
          </c:dPt>
          <c:dPt>
            <c:idx val="2"/>
            <c:bubble3D val="0"/>
            <c:spPr>
              <a:solidFill>
                <a:srgbClr val="00AB8E"/>
              </a:solidFill>
              <a:ln w="12700">
                <a:solidFill>
                  <a:schemeClr val="bg1"/>
                </a:solidFill>
              </a:ln>
            </c:spPr>
          </c:dPt>
          <c:dPt>
            <c:idx val="3"/>
            <c:bubble3D val="0"/>
            <c:spPr>
              <a:solidFill>
                <a:srgbClr val="8986C0"/>
              </a:solidFill>
              <a:ln w="12700">
                <a:solidFill>
                  <a:schemeClr val="bg1"/>
                </a:solidFill>
              </a:ln>
            </c:spPr>
          </c:dPt>
          <c:dPt>
            <c:idx val="4"/>
            <c:bubble3D val="0"/>
            <c:spPr>
              <a:solidFill>
                <a:srgbClr val="F08B21"/>
              </a:solidFill>
              <a:ln w="12700">
                <a:solidFill>
                  <a:schemeClr val="bg1"/>
                </a:solidFill>
              </a:ln>
            </c:spPr>
          </c:dPt>
          <c:dPt>
            <c:idx val="5"/>
            <c:bubble3D val="0"/>
            <c:spPr>
              <a:solidFill>
                <a:srgbClr val="00915A"/>
              </a:solidFill>
              <a:ln w="12700">
                <a:solidFill>
                  <a:schemeClr val="bg1"/>
                </a:solidFill>
              </a:ln>
            </c:spPr>
          </c:dPt>
          <c:dPt>
            <c:idx val="6"/>
            <c:bubble3D val="0"/>
            <c:spPr>
              <a:solidFill>
                <a:srgbClr val="70C27A"/>
              </a:solidFill>
              <a:ln w="12700">
                <a:solidFill>
                  <a:schemeClr val="bg1"/>
                </a:solidFill>
              </a:ln>
            </c:spPr>
          </c:dPt>
          <c:dLbls>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showLeaderLines val="0"/>
          </c:dLbls>
          <c:cat>
            <c:strRef>
              <c:f>'CEE Volume by Sector'!$B$40:$B$42</c:f>
              <c:strCache>
                <c:ptCount val="3"/>
                <c:pt idx="0">
                  <c:v>Refinancing</c:v>
                </c:pt>
                <c:pt idx="1">
                  <c:v>GCP</c:v>
                </c:pt>
                <c:pt idx="2">
                  <c:v>Commodity Finance</c:v>
                </c:pt>
              </c:strCache>
            </c:strRef>
          </c:cat>
          <c:val>
            <c:numRef>
              <c:f>'CEE Volume by Sector'!$C$40:$C$42</c:f>
              <c:numCache>
                <c:formatCode>#,##0.00</c:formatCode>
                <c:ptCount val="3"/>
                <c:pt idx="0">
                  <c:v>4752.6000000000004</c:v>
                </c:pt>
                <c:pt idx="1">
                  <c:v>644.74</c:v>
                </c:pt>
                <c:pt idx="2">
                  <c:v>128.65</c:v>
                </c:pt>
              </c:numCache>
            </c:numRef>
          </c:val>
        </c:ser>
        <c:dLbls>
          <c:showLegendKey val="0"/>
          <c:showVal val="0"/>
          <c:showCatName val="1"/>
          <c:showSerName val="0"/>
          <c:showPercent val="1"/>
          <c:showBubbleSize val="0"/>
          <c:showLeaderLines val="0"/>
        </c:dLbls>
        <c:firstSliceAng val="0"/>
        <c:holeSize val="50"/>
      </c:doughnutChart>
    </c:plotArea>
    <c:legend>
      <c:legendPos val="r"/>
      <c:layout>
        <c:manualLayout>
          <c:xMode val="edge"/>
          <c:yMode val="edge"/>
          <c:x val="0.62439380120555077"/>
          <c:y val="0.3572804448067729"/>
          <c:w val="0.32228524995930691"/>
          <c:h val="0.36382498849149914"/>
        </c:manualLayout>
      </c:layout>
      <c:overlay val="0"/>
      <c:txPr>
        <a:bodyPr/>
        <a:lstStyle/>
        <a:p>
          <a:pPr>
            <a:defRPr sz="9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txPr>
    <a:bodyPr/>
    <a:lstStyle/>
    <a:p>
      <a:pPr>
        <a:defRPr sz="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662975658578138E-2"/>
          <c:y val="1.9249060933251606E-2"/>
          <c:w val="0.58254438783387374"/>
          <c:h val="0.94881481132223744"/>
        </c:manualLayout>
      </c:layout>
      <c:doughnutChart>
        <c:varyColors val="1"/>
        <c:ser>
          <c:idx val="0"/>
          <c:order val="0"/>
          <c:tx>
            <c:strRef>
              <c:f>'CEE Volume by Sector'!$C$52</c:f>
              <c:strCache>
                <c:ptCount val="1"/>
                <c:pt idx="0">
                  <c:v>Deal Value ($) (m)</c:v>
                </c:pt>
              </c:strCache>
            </c:strRef>
          </c:tx>
          <c:spPr>
            <a:ln w="12700">
              <a:solidFill>
                <a:schemeClr val="bg1"/>
              </a:solidFill>
            </a:ln>
          </c:spPr>
          <c:dPt>
            <c:idx val="0"/>
            <c:bubble3D val="0"/>
            <c:spPr>
              <a:solidFill>
                <a:srgbClr val="007CB1"/>
              </a:solidFill>
              <a:ln w="12700">
                <a:solidFill>
                  <a:schemeClr val="bg1"/>
                </a:solidFill>
              </a:ln>
            </c:spPr>
          </c:dPt>
          <c:dPt>
            <c:idx val="1"/>
            <c:bubble3D val="0"/>
            <c:spPr>
              <a:solidFill>
                <a:srgbClr val="70C27A"/>
              </a:solidFill>
              <a:ln w="12700">
                <a:solidFill>
                  <a:schemeClr val="bg1"/>
                </a:solidFill>
              </a:ln>
            </c:spPr>
          </c:dPt>
          <c:dPt>
            <c:idx val="2"/>
            <c:bubble3D val="0"/>
            <c:spPr>
              <a:solidFill>
                <a:srgbClr val="EE2D26"/>
              </a:solidFill>
              <a:ln w="12700">
                <a:solidFill>
                  <a:schemeClr val="bg1"/>
                </a:solidFill>
              </a:ln>
            </c:spPr>
          </c:dPt>
          <c:dPt>
            <c:idx val="3"/>
            <c:bubble3D val="0"/>
            <c:spPr>
              <a:solidFill>
                <a:srgbClr val="8986C0"/>
              </a:solidFill>
              <a:ln w="12700">
                <a:solidFill>
                  <a:schemeClr val="bg1"/>
                </a:solidFill>
              </a:ln>
            </c:spPr>
          </c:dPt>
          <c:dPt>
            <c:idx val="4"/>
            <c:bubble3D val="0"/>
            <c:spPr>
              <a:solidFill>
                <a:srgbClr val="F08B21"/>
              </a:solidFill>
              <a:ln w="12700">
                <a:solidFill>
                  <a:schemeClr val="bg1"/>
                </a:solidFill>
              </a:ln>
            </c:spPr>
          </c:dPt>
          <c:dPt>
            <c:idx val="5"/>
            <c:bubble3D val="0"/>
            <c:spPr>
              <a:solidFill>
                <a:srgbClr val="00915A"/>
              </a:solidFill>
              <a:ln w="12700">
                <a:solidFill>
                  <a:schemeClr val="bg1"/>
                </a:solidFill>
              </a:ln>
            </c:spPr>
          </c:dPt>
          <c:dPt>
            <c:idx val="6"/>
            <c:bubble3D val="0"/>
            <c:spPr>
              <a:solidFill>
                <a:srgbClr val="70C27A"/>
              </a:solidFill>
              <a:ln w="12700">
                <a:solidFill>
                  <a:schemeClr val="bg1"/>
                </a:solidFill>
              </a:ln>
            </c:spPr>
          </c:dPt>
          <c:dLbls>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showLeaderLines val="1"/>
          </c:dLbls>
          <c:cat>
            <c:strRef>
              <c:f>'CEE Volume by Sector'!$B$53:$B$58</c:f>
              <c:strCache>
                <c:ptCount val="6"/>
                <c:pt idx="0">
                  <c:v>Refinancing</c:v>
                </c:pt>
                <c:pt idx="1">
                  <c:v>GCP</c:v>
                </c:pt>
                <c:pt idx="2">
                  <c:v>Acquisitions</c:v>
                </c:pt>
                <c:pt idx="3">
                  <c:v>LBO/MBO</c:v>
                </c:pt>
                <c:pt idx="4">
                  <c:v>Project Financing</c:v>
                </c:pt>
                <c:pt idx="5">
                  <c:v>Other</c:v>
                </c:pt>
              </c:strCache>
            </c:strRef>
          </c:cat>
          <c:val>
            <c:numRef>
              <c:f>'CEE Volume by Sector'!$C$53:$C$58</c:f>
              <c:numCache>
                <c:formatCode>#,##0.00</c:formatCode>
                <c:ptCount val="6"/>
                <c:pt idx="0">
                  <c:v>21713.489999999998</c:v>
                </c:pt>
                <c:pt idx="1">
                  <c:v>7960.24</c:v>
                </c:pt>
                <c:pt idx="2">
                  <c:v>6993.98</c:v>
                </c:pt>
                <c:pt idx="3">
                  <c:v>3904.52</c:v>
                </c:pt>
                <c:pt idx="4">
                  <c:v>1818.39</c:v>
                </c:pt>
                <c:pt idx="5">
                  <c:v>3262.1900000000096</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0839740455678781"/>
          <c:y val="8.6441919310984328E-2"/>
          <c:w val="0.36580255725102961"/>
          <c:h val="0.82711553271409932"/>
        </c:manualLayout>
      </c:layout>
      <c:overlay val="0"/>
      <c:txPr>
        <a:bodyPr/>
        <a:lstStyle/>
        <a:p>
          <a:pPr>
            <a:defRPr sz="9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txPr>
    <a:bodyPr/>
    <a:lstStyle/>
    <a:p>
      <a:pPr>
        <a:defRPr sz="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489756944444444"/>
          <c:y val="0.12322439236111112"/>
          <c:w val="0.74803906249999985"/>
          <c:h val="0.74803906249999985"/>
        </c:manualLayout>
      </c:layout>
      <c:doughnutChart>
        <c:varyColors val="1"/>
        <c:ser>
          <c:idx val="0"/>
          <c:order val="0"/>
          <c:tx>
            <c:strRef>
              <c:f>Sheet1!$B$42</c:f>
              <c:strCache>
                <c:ptCount val="1"/>
                <c:pt idx="0">
                  <c:v>CEE</c:v>
                </c:pt>
              </c:strCache>
            </c:strRef>
          </c:tx>
          <c:spPr>
            <a:solidFill>
              <a:srgbClr val="F08B21"/>
            </a:solidFill>
            <a:ln>
              <a:solidFill>
                <a:srgbClr val="FFFFFF"/>
              </a:solidFill>
            </a:ln>
          </c:spPr>
          <c:dPt>
            <c:idx val="0"/>
            <c:bubble3D val="0"/>
            <c:spPr>
              <a:solidFill>
                <a:srgbClr val="00AB8E"/>
              </a:solidFill>
              <a:ln>
                <a:solidFill>
                  <a:srgbClr val="FFFFFF"/>
                </a:solidFill>
              </a:ln>
            </c:spPr>
          </c:dPt>
          <c:dPt>
            <c:idx val="2"/>
            <c:bubble3D val="0"/>
            <c:spPr>
              <a:solidFill>
                <a:srgbClr val="007CB1"/>
              </a:solidFill>
              <a:ln>
                <a:solidFill>
                  <a:srgbClr val="FFFFFF"/>
                </a:solidFill>
              </a:ln>
            </c:spPr>
          </c:dPt>
          <c:dLbls>
            <c:txPr>
              <a:bodyPr/>
              <a:lstStyle/>
              <a:p>
                <a:pPr>
                  <a:defRPr b="1">
                    <a:solidFill>
                      <a:schemeClr val="bg1"/>
                    </a:solidFill>
                  </a:defRPr>
                </a:pPr>
                <a:endParaRPr lang="en-US"/>
              </a:p>
            </c:txPr>
            <c:showLegendKey val="0"/>
            <c:showVal val="1"/>
            <c:showCatName val="0"/>
            <c:showSerName val="0"/>
            <c:showPercent val="0"/>
            <c:showBubbleSize val="0"/>
            <c:showLeaderLines val="1"/>
          </c:dLbls>
          <c:cat>
            <c:strRef>
              <c:f>Sheet1!$A$43:$A$45</c:f>
              <c:strCache>
                <c:ptCount val="3"/>
                <c:pt idx="0">
                  <c:v>&lt; 3 years</c:v>
                </c:pt>
                <c:pt idx="1">
                  <c:v>3 - 5 years</c:v>
                </c:pt>
                <c:pt idx="2">
                  <c:v>&gt; 5 years</c:v>
                </c:pt>
              </c:strCache>
            </c:strRef>
          </c:cat>
          <c:val>
            <c:numRef>
              <c:f>Sheet1!$B$43:$B$45</c:f>
              <c:numCache>
                <c:formatCode>0%</c:formatCode>
                <c:ptCount val="3"/>
                <c:pt idx="0">
                  <c:v>0.21</c:v>
                </c:pt>
                <c:pt idx="1">
                  <c:v>0.55000000000000004</c:v>
                </c:pt>
                <c:pt idx="2">
                  <c:v>0.24</c:v>
                </c:pt>
              </c:numCache>
            </c:numRef>
          </c:val>
        </c:ser>
        <c:ser>
          <c:idx val="1"/>
          <c:order val="1"/>
          <c:tx>
            <c:strRef>
              <c:f>Sheet1!$C$42</c:f>
              <c:strCache>
                <c:ptCount val="1"/>
                <c:pt idx="0">
                  <c:v>Hungary</c:v>
                </c:pt>
              </c:strCache>
            </c:strRef>
          </c:tx>
          <c:spPr>
            <a:ln>
              <a:solidFill>
                <a:schemeClr val="bg1"/>
              </a:solidFill>
            </a:ln>
          </c:spPr>
          <c:dPt>
            <c:idx val="0"/>
            <c:bubble3D val="0"/>
            <c:spPr>
              <a:solidFill>
                <a:srgbClr val="00AB8E"/>
              </a:solidFill>
              <a:ln>
                <a:solidFill>
                  <a:schemeClr val="bg1"/>
                </a:solidFill>
              </a:ln>
            </c:spPr>
          </c:dPt>
          <c:dPt>
            <c:idx val="1"/>
            <c:bubble3D val="0"/>
            <c:spPr>
              <a:solidFill>
                <a:srgbClr val="F08B21"/>
              </a:solidFill>
              <a:ln>
                <a:solidFill>
                  <a:schemeClr val="bg1"/>
                </a:solidFill>
              </a:ln>
            </c:spPr>
          </c:dPt>
          <c:dPt>
            <c:idx val="2"/>
            <c:bubble3D val="0"/>
            <c:spPr>
              <a:solidFill>
                <a:srgbClr val="007CB1"/>
              </a:solidFill>
              <a:ln>
                <a:solidFill>
                  <a:schemeClr val="bg1"/>
                </a:solidFill>
              </a:ln>
            </c:spPr>
          </c:dPt>
          <c:dLbls>
            <c:txPr>
              <a:bodyPr/>
              <a:lstStyle/>
              <a:p>
                <a:pPr>
                  <a:defRPr b="1">
                    <a:solidFill>
                      <a:schemeClr val="bg1"/>
                    </a:solidFill>
                  </a:defRPr>
                </a:pPr>
                <a:endParaRPr lang="en-US"/>
              </a:p>
            </c:txPr>
            <c:showLegendKey val="0"/>
            <c:showVal val="1"/>
            <c:showCatName val="0"/>
            <c:showSerName val="0"/>
            <c:showPercent val="0"/>
            <c:showBubbleSize val="0"/>
            <c:showLeaderLines val="1"/>
          </c:dLbls>
          <c:cat>
            <c:strRef>
              <c:f>Sheet1!$A$43:$A$45</c:f>
              <c:strCache>
                <c:ptCount val="3"/>
                <c:pt idx="0">
                  <c:v>&lt; 3 years</c:v>
                </c:pt>
                <c:pt idx="1">
                  <c:v>3 - 5 years</c:v>
                </c:pt>
                <c:pt idx="2">
                  <c:v>&gt; 5 years</c:v>
                </c:pt>
              </c:strCache>
            </c:strRef>
          </c:cat>
          <c:val>
            <c:numRef>
              <c:f>Sheet1!$C$43:$C$45</c:f>
              <c:numCache>
                <c:formatCode>0%</c:formatCode>
                <c:ptCount val="3"/>
                <c:pt idx="0">
                  <c:v>0.12</c:v>
                </c:pt>
                <c:pt idx="1">
                  <c:v>0.49</c:v>
                </c:pt>
                <c:pt idx="2">
                  <c:v>0.39</c:v>
                </c:pt>
              </c:numCache>
            </c:numRef>
          </c:val>
        </c:ser>
        <c:dLbls>
          <c:showLegendKey val="0"/>
          <c:showVal val="1"/>
          <c:showCatName val="0"/>
          <c:showSerName val="0"/>
          <c:showPercent val="0"/>
          <c:showBubbleSize val="0"/>
          <c:showLeaderLines val="1"/>
        </c:dLbls>
        <c:firstSliceAng val="0"/>
        <c:holeSize val="50"/>
      </c:doughnutChart>
    </c:plotArea>
    <c:legend>
      <c:legendPos val="b"/>
      <c:layout/>
      <c:overlay val="0"/>
    </c:legend>
    <c:plotVisOnly val="1"/>
    <c:dispBlanksAs val="gap"/>
    <c:showDLblsOverMax val="0"/>
  </c:chart>
  <c:spPr>
    <a:noFill/>
    <a:ln>
      <a:noFill/>
    </a:ln>
  </c:spPr>
  <c:txPr>
    <a:bodyPr/>
    <a:lstStyle/>
    <a:p>
      <a:pPr>
        <a:defRPr sz="9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49768428507944"/>
          <c:y val="6.7193488917898017E-2"/>
          <c:w val="0.73820226572047554"/>
          <c:h val="0.84081114368205223"/>
        </c:manualLayout>
      </c:layout>
      <c:doughnutChart>
        <c:varyColors val="1"/>
        <c:ser>
          <c:idx val="0"/>
          <c:order val="0"/>
          <c:tx>
            <c:strRef>
              <c:f>Sheet1!$B$48</c:f>
              <c:strCache>
                <c:ptCount val="1"/>
                <c:pt idx="0">
                  <c:v>CEE</c:v>
                </c:pt>
              </c:strCache>
            </c:strRef>
          </c:tx>
          <c:spPr>
            <a:solidFill>
              <a:srgbClr val="70C27A"/>
            </a:solidFill>
            <a:ln>
              <a:solidFill>
                <a:schemeClr val="bg1"/>
              </a:solidFill>
            </a:ln>
          </c:spPr>
          <c:dPt>
            <c:idx val="1"/>
            <c:bubble3D val="0"/>
            <c:spPr>
              <a:solidFill>
                <a:srgbClr val="00915A"/>
              </a:solidFill>
              <a:ln>
                <a:solidFill>
                  <a:schemeClr val="bg1"/>
                </a:solidFill>
              </a:ln>
            </c:spPr>
          </c:dPt>
          <c:dPt>
            <c:idx val="2"/>
            <c:bubble3D val="0"/>
            <c:spPr>
              <a:solidFill>
                <a:srgbClr val="EE2E26"/>
              </a:solidFill>
              <a:ln>
                <a:solidFill>
                  <a:schemeClr val="bg1"/>
                </a:solidFill>
              </a:ln>
            </c:spPr>
          </c:dPt>
          <c:dLbls>
            <c:txPr>
              <a:bodyPr/>
              <a:lstStyle/>
              <a:p>
                <a:pPr>
                  <a:defRPr b="1">
                    <a:solidFill>
                      <a:schemeClr val="bg1"/>
                    </a:solidFill>
                  </a:defRPr>
                </a:pPr>
                <a:endParaRPr lang="en-US"/>
              </a:p>
            </c:txPr>
            <c:showLegendKey val="0"/>
            <c:showVal val="1"/>
            <c:showCatName val="0"/>
            <c:showSerName val="0"/>
            <c:showPercent val="0"/>
            <c:showBubbleSize val="0"/>
            <c:showLeaderLines val="1"/>
          </c:dLbls>
          <c:cat>
            <c:strRef>
              <c:f>Sheet1!$A$49:$A$51</c:f>
              <c:strCache>
                <c:ptCount val="3"/>
                <c:pt idx="0">
                  <c:v>Euro</c:v>
                </c:pt>
                <c:pt idx="1">
                  <c:v>US Dollar</c:v>
                </c:pt>
                <c:pt idx="2">
                  <c:v>Local Currencies</c:v>
                </c:pt>
              </c:strCache>
            </c:strRef>
          </c:cat>
          <c:val>
            <c:numRef>
              <c:f>Sheet1!$B$49:$B$51</c:f>
              <c:numCache>
                <c:formatCode>0%</c:formatCode>
                <c:ptCount val="3"/>
                <c:pt idx="0">
                  <c:v>0.51</c:v>
                </c:pt>
                <c:pt idx="1">
                  <c:v>0.17</c:v>
                </c:pt>
                <c:pt idx="2">
                  <c:v>0.32</c:v>
                </c:pt>
              </c:numCache>
            </c:numRef>
          </c:val>
        </c:ser>
        <c:ser>
          <c:idx val="1"/>
          <c:order val="1"/>
          <c:tx>
            <c:strRef>
              <c:f>Sheet1!$C$48</c:f>
              <c:strCache>
                <c:ptCount val="1"/>
                <c:pt idx="0">
                  <c:v>Hungary</c:v>
                </c:pt>
              </c:strCache>
            </c:strRef>
          </c:tx>
          <c:spPr>
            <a:solidFill>
              <a:srgbClr val="00915A"/>
            </a:solidFill>
            <a:ln>
              <a:solidFill>
                <a:srgbClr val="FFFFFF"/>
              </a:solidFill>
            </a:ln>
          </c:spPr>
          <c:dPt>
            <c:idx val="0"/>
            <c:bubble3D val="0"/>
            <c:spPr>
              <a:solidFill>
                <a:srgbClr val="70C27A"/>
              </a:solidFill>
              <a:ln>
                <a:solidFill>
                  <a:srgbClr val="FFFFFF"/>
                </a:solidFill>
              </a:ln>
            </c:spPr>
          </c:dPt>
          <c:dPt>
            <c:idx val="2"/>
            <c:bubble3D val="0"/>
            <c:spPr>
              <a:solidFill>
                <a:srgbClr val="EE2E26"/>
              </a:solidFill>
              <a:ln>
                <a:solidFill>
                  <a:srgbClr val="FFFFFF"/>
                </a:solidFill>
              </a:ln>
            </c:spPr>
          </c:dPt>
          <c:dLbls>
            <c:txPr>
              <a:bodyPr/>
              <a:lstStyle/>
              <a:p>
                <a:pPr>
                  <a:defRPr b="1">
                    <a:solidFill>
                      <a:schemeClr val="bg1"/>
                    </a:solidFill>
                  </a:defRPr>
                </a:pPr>
                <a:endParaRPr lang="en-US"/>
              </a:p>
            </c:txPr>
            <c:showLegendKey val="0"/>
            <c:showVal val="1"/>
            <c:showCatName val="0"/>
            <c:showSerName val="0"/>
            <c:showPercent val="0"/>
            <c:showBubbleSize val="0"/>
            <c:showLeaderLines val="1"/>
          </c:dLbls>
          <c:cat>
            <c:strRef>
              <c:f>Sheet1!$A$49:$A$51</c:f>
              <c:strCache>
                <c:ptCount val="3"/>
                <c:pt idx="0">
                  <c:v>Euro</c:v>
                </c:pt>
                <c:pt idx="1">
                  <c:v>US Dollar</c:v>
                </c:pt>
                <c:pt idx="2">
                  <c:v>Local Currencies</c:v>
                </c:pt>
              </c:strCache>
            </c:strRef>
          </c:cat>
          <c:val>
            <c:numRef>
              <c:f>Sheet1!$C$49:$C$51</c:f>
              <c:numCache>
                <c:formatCode>0%</c:formatCode>
                <c:ptCount val="3"/>
                <c:pt idx="0">
                  <c:v>0.44</c:v>
                </c:pt>
                <c:pt idx="1">
                  <c:v>0.37</c:v>
                </c:pt>
                <c:pt idx="2">
                  <c:v>0.19</c:v>
                </c:pt>
              </c:numCache>
            </c:numRef>
          </c:val>
        </c:ser>
        <c:dLbls>
          <c:showLegendKey val="0"/>
          <c:showVal val="0"/>
          <c:showCatName val="0"/>
          <c:showSerName val="0"/>
          <c:showPercent val="0"/>
          <c:showBubbleSize val="0"/>
          <c:showLeaderLines val="1"/>
        </c:dLbls>
        <c:firstSliceAng val="0"/>
        <c:holeSize val="50"/>
      </c:doughnutChart>
    </c:plotArea>
    <c:legend>
      <c:legendPos val="b"/>
      <c:layout/>
      <c:overlay val="0"/>
    </c:legend>
    <c:plotVisOnly val="1"/>
    <c:dispBlanksAs val="gap"/>
    <c:showDLblsOverMax val="0"/>
  </c:chart>
  <c:spPr>
    <a:noFill/>
    <a:ln>
      <a:noFill/>
    </a:ln>
  </c:spPr>
  <c:txPr>
    <a:bodyPr/>
    <a:lstStyle/>
    <a:p>
      <a:pPr>
        <a:defRPr sz="90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0846343178621659E-2"/>
          <c:y val="1.5168709150326797E-2"/>
          <c:w val="0.36089522058823531"/>
          <c:h val="0.96238725490196075"/>
        </c:manualLayout>
      </c:layout>
      <c:doughnutChart>
        <c:varyColors val="1"/>
        <c:ser>
          <c:idx val="0"/>
          <c:order val="0"/>
          <c:spPr>
            <a:ln>
              <a:solidFill>
                <a:srgbClr val="FFFFFF"/>
              </a:solidFill>
            </a:ln>
          </c:spPr>
          <c:dPt>
            <c:idx val="0"/>
            <c:bubble3D val="0"/>
            <c:spPr>
              <a:solidFill>
                <a:srgbClr val="70C27A"/>
              </a:solidFill>
              <a:ln>
                <a:solidFill>
                  <a:srgbClr val="FFFFFF"/>
                </a:solidFill>
              </a:ln>
            </c:spPr>
          </c:dPt>
          <c:dPt>
            <c:idx val="1"/>
            <c:bubble3D val="0"/>
            <c:spPr>
              <a:solidFill>
                <a:srgbClr val="F08B21"/>
              </a:solidFill>
              <a:ln>
                <a:solidFill>
                  <a:srgbClr val="FFFFFF"/>
                </a:solidFill>
              </a:ln>
            </c:spPr>
          </c:dPt>
          <c:dPt>
            <c:idx val="2"/>
            <c:bubble3D val="0"/>
            <c:spPr>
              <a:solidFill>
                <a:srgbClr val="EE2E26"/>
              </a:solidFill>
              <a:ln>
                <a:solidFill>
                  <a:srgbClr val="FFFFFF"/>
                </a:solidFill>
              </a:ln>
            </c:spPr>
          </c:dPt>
          <c:dPt>
            <c:idx val="3"/>
            <c:bubble3D val="0"/>
            <c:spPr>
              <a:solidFill>
                <a:srgbClr val="007CB1"/>
              </a:solidFill>
              <a:ln>
                <a:solidFill>
                  <a:srgbClr val="FFFFFF"/>
                </a:solidFill>
              </a:ln>
            </c:spPr>
          </c:dPt>
          <c:dPt>
            <c:idx val="4"/>
            <c:bubble3D val="0"/>
            <c:spPr>
              <a:solidFill>
                <a:srgbClr val="00AB8E"/>
              </a:solidFill>
              <a:ln>
                <a:solidFill>
                  <a:srgbClr val="FFFFFF"/>
                </a:solidFill>
              </a:ln>
            </c:spPr>
          </c:dPt>
          <c:dLbls>
            <c:numFmt formatCode="0.0%" sourceLinked="0"/>
            <c:txPr>
              <a:bodyPr/>
              <a:lstStyle/>
              <a:p>
                <a:pPr>
                  <a:defRPr b="1">
                    <a:solidFill>
                      <a:schemeClr val="bg1"/>
                    </a:solidFill>
                  </a:defRPr>
                </a:pPr>
                <a:endParaRPr lang="en-US"/>
              </a:p>
            </c:txPr>
            <c:showLegendKey val="0"/>
            <c:showVal val="1"/>
            <c:showCatName val="0"/>
            <c:showSerName val="0"/>
            <c:showPercent val="0"/>
            <c:showBubbleSize val="0"/>
            <c:showLeaderLines val="1"/>
          </c:dLbls>
          <c:cat>
            <c:strRef>
              <c:f>Sheet1!$A$3:$A$7</c:f>
              <c:strCache>
                <c:ptCount val="5"/>
                <c:pt idx="0">
                  <c:v>Corporate &amp; SME</c:v>
                </c:pt>
                <c:pt idx="1">
                  <c:v>Foreign currency retail mortgages</c:v>
                </c:pt>
                <c:pt idx="2">
                  <c:v>Local currency retail mortgages</c:v>
                </c:pt>
                <c:pt idx="3">
                  <c:v>Retail others</c:v>
                </c:pt>
                <c:pt idx="4">
                  <c:v>Government (central, regional and municipal)</c:v>
                </c:pt>
              </c:strCache>
            </c:strRef>
          </c:cat>
          <c:val>
            <c:numRef>
              <c:f>Sheet1!$B$3:$B$7</c:f>
              <c:numCache>
                <c:formatCode>0.00%</c:formatCode>
                <c:ptCount val="5"/>
                <c:pt idx="0">
                  <c:v>0.45800000000000002</c:v>
                </c:pt>
                <c:pt idx="1">
                  <c:v>0.255</c:v>
                </c:pt>
                <c:pt idx="2">
                  <c:v>0.14099999999999999</c:v>
                </c:pt>
                <c:pt idx="3">
                  <c:v>8.6999999999999994E-2</c:v>
                </c:pt>
                <c:pt idx="4">
                  <c:v>5.8000000000000003E-2</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42176062091503275"/>
          <c:y val="0.23648965141612205"/>
          <c:w val="0.54710345786215975"/>
          <c:h val="0.50846821230679495"/>
        </c:manualLayout>
      </c:layout>
      <c:overlay val="0"/>
      <c:txPr>
        <a:bodyPr/>
        <a:lstStyle/>
        <a:p>
          <a:pPr>
            <a:defRPr sz="9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850061274509804E-2"/>
          <c:y val="2.3420479302832249E-3"/>
          <c:w val="0.3652318218954248"/>
          <c:h val="0.97395152505446614"/>
        </c:manualLayout>
      </c:layout>
      <c:doughnutChart>
        <c:varyColors val="1"/>
        <c:ser>
          <c:idx val="0"/>
          <c:order val="0"/>
          <c:spPr>
            <a:solidFill>
              <a:srgbClr val="00AB8E"/>
            </a:solidFill>
            <a:ln>
              <a:solidFill>
                <a:srgbClr val="FFFFFF"/>
              </a:solidFill>
            </a:ln>
          </c:spPr>
          <c:dPt>
            <c:idx val="1"/>
            <c:bubble3D val="0"/>
            <c:spPr>
              <a:solidFill>
                <a:srgbClr val="007CB1"/>
              </a:solidFill>
              <a:ln>
                <a:solidFill>
                  <a:srgbClr val="FFFFFF"/>
                </a:solidFill>
              </a:ln>
            </c:spPr>
          </c:dPt>
          <c:dPt>
            <c:idx val="2"/>
            <c:bubble3D val="0"/>
            <c:spPr>
              <a:solidFill>
                <a:srgbClr val="7FBDD8"/>
              </a:solidFill>
              <a:ln>
                <a:solidFill>
                  <a:srgbClr val="FFFFFF"/>
                </a:solidFill>
              </a:ln>
            </c:spPr>
          </c:dPt>
          <c:dPt>
            <c:idx val="3"/>
            <c:bubble3D val="0"/>
            <c:spPr>
              <a:solidFill>
                <a:srgbClr val="8986C0"/>
              </a:solidFill>
              <a:ln>
                <a:solidFill>
                  <a:srgbClr val="FFFFFF"/>
                </a:solidFill>
              </a:ln>
            </c:spPr>
          </c:dPt>
          <c:dPt>
            <c:idx val="4"/>
            <c:bubble3D val="0"/>
            <c:spPr>
              <a:solidFill>
                <a:srgbClr val="F08B21"/>
              </a:solidFill>
              <a:ln>
                <a:solidFill>
                  <a:srgbClr val="FFFFFF"/>
                </a:solidFill>
              </a:ln>
            </c:spPr>
          </c:dPt>
          <c:dPt>
            <c:idx val="5"/>
            <c:bubble3D val="0"/>
            <c:spPr>
              <a:solidFill>
                <a:srgbClr val="EE2E26"/>
              </a:solidFill>
              <a:ln>
                <a:solidFill>
                  <a:srgbClr val="FFFFFF"/>
                </a:solidFill>
              </a:ln>
            </c:spPr>
          </c:dPt>
          <c:dPt>
            <c:idx val="6"/>
            <c:bubble3D val="0"/>
            <c:spPr>
              <a:solidFill>
                <a:srgbClr val="65B06E">
                  <a:lumMod val="60000"/>
                  <a:lumOff val="40000"/>
                </a:srgbClr>
              </a:solidFill>
              <a:ln>
                <a:solidFill>
                  <a:srgbClr val="FFFFFF"/>
                </a:solidFill>
              </a:ln>
            </c:spPr>
          </c:dPt>
          <c:dPt>
            <c:idx val="7"/>
            <c:bubble3D val="0"/>
            <c:spPr>
              <a:solidFill>
                <a:srgbClr val="70C27A"/>
              </a:solidFill>
              <a:ln>
                <a:solidFill>
                  <a:srgbClr val="FFFFFF"/>
                </a:solidFill>
              </a:ln>
            </c:spPr>
          </c:dPt>
          <c:dPt>
            <c:idx val="8"/>
            <c:bubble3D val="0"/>
            <c:spPr>
              <a:solidFill>
                <a:srgbClr val="00915A"/>
              </a:solidFill>
              <a:ln>
                <a:solidFill>
                  <a:srgbClr val="FFFFFF"/>
                </a:solidFill>
              </a:ln>
            </c:spPr>
          </c:dPt>
          <c:dLbls>
            <c:numFmt formatCode="0.0%" sourceLinked="0"/>
            <c:txPr>
              <a:bodyPr/>
              <a:lstStyle/>
              <a:p>
                <a:pPr>
                  <a:defRPr b="1">
                    <a:solidFill>
                      <a:schemeClr val="bg1"/>
                    </a:solidFill>
                  </a:defRPr>
                </a:pPr>
                <a:endParaRPr lang="en-US"/>
              </a:p>
            </c:txPr>
            <c:showLegendKey val="0"/>
            <c:showVal val="1"/>
            <c:showCatName val="0"/>
            <c:showSerName val="0"/>
            <c:showPercent val="0"/>
            <c:showBubbleSize val="0"/>
            <c:showLeaderLines val="1"/>
          </c:dLbls>
          <c:cat>
            <c:strRef>
              <c:f>Sheet1!$A$14:$A$22</c:f>
              <c:strCache>
                <c:ptCount val="9"/>
                <c:pt idx="0">
                  <c:v>Real Estate &amp; Construction</c:v>
                </c:pt>
                <c:pt idx="1">
                  <c:v>Manufacturing</c:v>
                </c:pt>
                <c:pt idx="2">
                  <c:v>Trade, repair of motor vehicles and motorcycles</c:v>
                </c:pt>
                <c:pt idx="3">
                  <c:v>Transport and Storage</c:v>
                </c:pt>
                <c:pt idx="4">
                  <c:v>Professional, scientific and technical services</c:v>
                </c:pt>
                <c:pt idx="5">
                  <c:v>Agriculture</c:v>
                </c:pt>
                <c:pt idx="6">
                  <c:v>Accomodation &amp; Food Services</c:v>
                </c:pt>
                <c:pt idx="7">
                  <c:v>Electricity &amp; Gas</c:v>
                </c:pt>
                <c:pt idx="8">
                  <c:v>Others</c:v>
                </c:pt>
              </c:strCache>
            </c:strRef>
          </c:cat>
          <c:val>
            <c:numRef>
              <c:f>Sheet1!$B$14:$B$22</c:f>
              <c:numCache>
                <c:formatCode>0.00%</c:formatCode>
                <c:ptCount val="9"/>
                <c:pt idx="0">
                  <c:v>0.35799999999999998</c:v>
                </c:pt>
                <c:pt idx="1">
                  <c:v>0.16600000000000001</c:v>
                </c:pt>
                <c:pt idx="2">
                  <c:v>0.14899999999999999</c:v>
                </c:pt>
                <c:pt idx="3">
                  <c:v>6.2E-2</c:v>
                </c:pt>
                <c:pt idx="4">
                  <c:v>5.2999999999999999E-2</c:v>
                </c:pt>
                <c:pt idx="5">
                  <c:v>5.0999999999999997E-2</c:v>
                </c:pt>
                <c:pt idx="6">
                  <c:v>3.2000000000000001E-2</c:v>
                </c:pt>
                <c:pt idx="7">
                  <c:v>2.5000000000000001E-2</c:v>
                </c:pt>
                <c:pt idx="8">
                  <c:v>0.104</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43810661764705883"/>
          <c:y val="8.1030183727034119E-2"/>
          <c:w val="0.54522671568627445"/>
          <c:h val="0.83793963254593173"/>
        </c:manualLayout>
      </c:layout>
      <c:overlay val="0"/>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723B7-281F-4174-891E-5BC4BDB723D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616F62F5-B6C0-425A-B32C-6DE53695F28D}">
      <dgm:prSet phldrT="[Text]" custT="1"/>
      <dgm:spPr>
        <a:solidFill>
          <a:srgbClr val="00915A"/>
        </a:solidFill>
        <a:ln>
          <a:noFill/>
        </a:ln>
      </dgm:spPr>
      <dgm:t>
        <a:bodyPr/>
        <a:lstStyle/>
        <a:p>
          <a:r>
            <a:rPr lang="en-GB" sz="1050" b="1" dirty="0" smtClean="0"/>
            <a:t>Ticket Size from Local Banks?</a:t>
          </a:r>
          <a:endParaRPr lang="en-GB" sz="1050" b="1" dirty="0"/>
        </a:p>
      </dgm:t>
    </dgm:pt>
    <dgm:pt modelId="{5ABB0291-2C3A-4E29-8F67-81045E189534}" type="parTrans" cxnId="{E319B2E5-9BA2-467A-8BC7-09F80620DFB6}">
      <dgm:prSet/>
      <dgm:spPr/>
      <dgm:t>
        <a:bodyPr/>
        <a:lstStyle/>
        <a:p>
          <a:endParaRPr lang="en-GB"/>
        </a:p>
      </dgm:t>
    </dgm:pt>
    <dgm:pt modelId="{9C10AC2B-01EC-42DE-80D8-7D1750406744}" type="sibTrans" cxnId="{E319B2E5-9BA2-467A-8BC7-09F80620DFB6}">
      <dgm:prSet custT="1"/>
      <dgm:spPr>
        <a:solidFill>
          <a:srgbClr val="EE2E26"/>
        </a:solidFill>
        <a:ln>
          <a:noFill/>
        </a:ln>
      </dgm:spPr>
      <dgm:t>
        <a:bodyPr/>
        <a:lstStyle/>
        <a:p>
          <a:r>
            <a:rPr lang="en-GB" sz="1050" b="1" dirty="0" smtClean="0"/>
            <a:t>Secured / Unsecured Market?</a:t>
          </a:r>
          <a:endParaRPr lang="en-GB" sz="1050" b="1" dirty="0"/>
        </a:p>
      </dgm:t>
    </dgm:pt>
    <dgm:pt modelId="{483B518F-B5C6-4D94-9C36-4A980EE2D7C2}">
      <dgm:prSet phldrT="[Text]" custT="1"/>
      <dgm:spPr>
        <a:solidFill>
          <a:srgbClr val="F08B21"/>
        </a:solidFill>
        <a:ln>
          <a:noFill/>
        </a:ln>
      </dgm:spPr>
      <dgm:t>
        <a:bodyPr/>
        <a:lstStyle/>
        <a:p>
          <a:r>
            <a:rPr lang="en-GB" sz="1050" b="1" dirty="0" smtClean="0"/>
            <a:t>Tenors Available?</a:t>
          </a:r>
          <a:endParaRPr lang="en-GB" sz="1050" b="1" dirty="0"/>
        </a:p>
      </dgm:t>
    </dgm:pt>
    <dgm:pt modelId="{D87D04E4-A6E2-4C00-934A-07D6126DD20A}" type="parTrans" cxnId="{FE368A55-1F59-4C07-B90A-D13806233B89}">
      <dgm:prSet/>
      <dgm:spPr/>
      <dgm:t>
        <a:bodyPr/>
        <a:lstStyle/>
        <a:p>
          <a:endParaRPr lang="en-GB"/>
        </a:p>
      </dgm:t>
    </dgm:pt>
    <dgm:pt modelId="{90A0406A-F974-4810-BB26-89E5728219E3}" type="sibTrans" cxnId="{FE368A55-1F59-4C07-B90A-D13806233B89}">
      <dgm:prSet custT="1"/>
      <dgm:spPr>
        <a:solidFill>
          <a:srgbClr val="70C27A"/>
        </a:solidFill>
        <a:ln>
          <a:noFill/>
        </a:ln>
      </dgm:spPr>
      <dgm:t>
        <a:bodyPr/>
        <a:lstStyle/>
        <a:p>
          <a:r>
            <a:rPr lang="en-GB" sz="1050" b="1" dirty="0" smtClean="0"/>
            <a:t>Liquidity Available for Hungarian Borrowers?</a:t>
          </a:r>
          <a:endParaRPr lang="en-GB" sz="1050" b="1" dirty="0"/>
        </a:p>
      </dgm:t>
    </dgm:pt>
    <dgm:pt modelId="{589973C2-97A8-47DC-AC9A-50DB482E8B4C}">
      <dgm:prSet phldrT="[Text]" custT="1"/>
      <dgm:spPr>
        <a:solidFill>
          <a:srgbClr val="00AB8E"/>
        </a:solidFill>
        <a:ln>
          <a:noFill/>
        </a:ln>
      </dgm:spPr>
      <dgm:t>
        <a:bodyPr/>
        <a:lstStyle/>
        <a:p>
          <a:r>
            <a:rPr lang="en-GB" sz="1050" b="1" dirty="0" smtClean="0"/>
            <a:t>Government Funding Program Effect on Pricing?</a:t>
          </a:r>
        </a:p>
      </dgm:t>
    </dgm:pt>
    <dgm:pt modelId="{1E39D828-64E2-4046-8FB4-1C196F8A57E7}" type="parTrans" cxnId="{19940F4D-CF94-4AB8-B8AE-0FC4FE4A2316}">
      <dgm:prSet/>
      <dgm:spPr/>
      <dgm:t>
        <a:bodyPr/>
        <a:lstStyle/>
        <a:p>
          <a:endParaRPr lang="en-GB"/>
        </a:p>
      </dgm:t>
    </dgm:pt>
    <dgm:pt modelId="{AA1ADF5D-4DA5-4B91-A923-C046350D3E1B}" type="sibTrans" cxnId="{19940F4D-CF94-4AB8-B8AE-0FC4FE4A2316}">
      <dgm:prSet custT="1"/>
      <dgm:spPr>
        <a:solidFill>
          <a:srgbClr val="007CB1"/>
        </a:solidFill>
        <a:ln>
          <a:noFill/>
        </a:ln>
      </dgm:spPr>
      <dgm:t>
        <a:bodyPr/>
        <a:lstStyle/>
        <a:p>
          <a:r>
            <a:rPr lang="en-GB" sz="1050" b="1" dirty="0" smtClean="0"/>
            <a:t>Premium for Funding in EUR?</a:t>
          </a:r>
          <a:endParaRPr lang="en-GB" sz="1050" b="1" dirty="0"/>
        </a:p>
      </dgm:t>
    </dgm:pt>
    <dgm:pt modelId="{B53CE299-BCE3-4B8B-966F-B4AAB4FD0078}" type="pres">
      <dgm:prSet presAssocID="{E2E723B7-281F-4174-891E-5BC4BDB723D1}" presName="Name0" presStyleCnt="0">
        <dgm:presLayoutVars>
          <dgm:chMax/>
          <dgm:chPref/>
          <dgm:dir/>
          <dgm:animLvl val="lvl"/>
        </dgm:presLayoutVars>
      </dgm:prSet>
      <dgm:spPr/>
      <dgm:t>
        <a:bodyPr/>
        <a:lstStyle/>
        <a:p>
          <a:endParaRPr lang="en-GB"/>
        </a:p>
      </dgm:t>
    </dgm:pt>
    <dgm:pt modelId="{F0BB12A4-0B32-4B89-A2E2-F9B6E8F6B8E9}" type="pres">
      <dgm:prSet presAssocID="{616F62F5-B6C0-425A-B32C-6DE53695F28D}" presName="composite" presStyleCnt="0"/>
      <dgm:spPr/>
    </dgm:pt>
    <dgm:pt modelId="{12DD1E61-0F3C-4A43-A830-A33548D82938}" type="pres">
      <dgm:prSet presAssocID="{616F62F5-B6C0-425A-B32C-6DE53695F28D}" presName="Parent1" presStyleLbl="node1" presStyleIdx="0" presStyleCnt="6">
        <dgm:presLayoutVars>
          <dgm:chMax val="1"/>
          <dgm:chPref val="1"/>
          <dgm:bulletEnabled val="1"/>
        </dgm:presLayoutVars>
      </dgm:prSet>
      <dgm:spPr/>
      <dgm:t>
        <a:bodyPr/>
        <a:lstStyle/>
        <a:p>
          <a:endParaRPr lang="en-GB"/>
        </a:p>
      </dgm:t>
    </dgm:pt>
    <dgm:pt modelId="{24479D7A-6046-4E19-912E-146229C731FC}" type="pres">
      <dgm:prSet presAssocID="{616F62F5-B6C0-425A-B32C-6DE53695F28D}" presName="Childtext1" presStyleLbl="revTx" presStyleIdx="0" presStyleCnt="3">
        <dgm:presLayoutVars>
          <dgm:chMax val="0"/>
          <dgm:chPref val="0"/>
          <dgm:bulletEnabled val="1"/>
        </dgm:presLayoutVars>
      </dgm:prSet>
      <dgm:spPr/>
      <dgm:t>
        <a:bodyPr/>
        <a:lstStyle/>
        <a:p>
          <a:endParaRPr lang="en-GB"/>
        </a:p>
      </dgm:t>
    </dgm:pt>
    <dgm:pt modelId="{ADEA790B-1519-451E-AE60-9B700A071BBD}" type="pres">
      <dgm:prSet presAssocID="{616F62F5-B6C0-425A-B32C-6DE53695F28D}" presName="BalanceSpacing" presStyleCnt="0"/>
      <dgm:spPr/>
    </dgm:pt>
    <dgm:pt modelId="{CF598F2D-826A-4566-A0A5-70B9A2FE0A0C}" type="pres">
      <dgm:prSet presAssocID="{616F62F5-B6C0-425A-B32C-6DE53695F28D}" presName="BalanceSpacing1" presStyleCnt="0"/>
      <dgm:spPr/>
    </dgm:pt>
    <dgm:pt modelId="{15E03A60-5528-40BD-8E09-6AB413027D75}" type="pres">
      <dgm:prSet presAssocID="{9C10AC2B-01EC-42DE-80D8-7D1750406744}" presName="Accent1Text" presStyleLbl="node1" presStyleIdx="1" presStyleCnt="6"/>
      <dgm:spPr/>
      <dgm:t>
        <a:bodyPr/>
        <a:lstStyle/>
        <a:p>
          <a:endParaRPr lang="en-GB"/>
        </a:p>
      </dgm:t>
    </dgm:pt>
    <dgm:pt modelId="{96B96D72-DB44-485C-BFED-06388BFC58D8}" type="pres">
      <dgm:prSet presAssocID="{9C10AC2B-01EC-42DE-80D8-7D1750406744}" presName="spaceBetweenRectangles" presStyleCnt="0"/>
      <dgm:spPr/>
    </dgm:pt>
    <dgm:pt modelId="{6407551C-8FA3-46F6-8CA7-F143E18E2753}" type="pres">
      <dgm:prSet presAssocID="{483B518F-B5C6-4D94-9C36-4A980EE2D7C2}" presName="composite" presStyleCnt="0"/>
      <dgm:spPr/>
    </dgm:pt>
    <dgm:pt modelId="{E275FD3F-58CC-4A4A-8FA7-F2CB94564707}" type="pres">
      <dgm:prSet presAssocID="{483B518F-B5C6-4D94-9C36-4A980EE2D7C2}" presName="Parent1" presStyleLbl="node1" presStyleIdx="2" presStyleCnt="6" custLinFactX="-9986" custLinFactNeighborX="-100000" custLinFactNeighborY="1154">
        <dgm:presLayoutVars>
          <dgm:chMax val="1"/>
          <dgm:chPref val="1"/>
          <dgm:bulletEnabled val="1"/>
        </dgm:presLayoutVars>
      </dgm:prSet>
      <dgm:spPr/>
      <dgm:t>
        <a:bodyPr/>
        <a:lstStyle/>
        <a:p>
          <a:endParaRPr lang="en-GB"/>
        </a:p>
      </dgm:t>
    </dgm:pt>
    <dgm:pt modelId="{AFC8036F-6D7E-4872-8970-DA87A63AE765}" type="pres">
      <dgm:prSet presAssocID="{483B518F-B5C6-4D94-9C36-4A980EE2D7C2}" presName="Childtext1" presStyleLbl="revTx" presStyleIdx="1" presStyleCnt="3">
        <dgm:presLayoutVars>
          <dgm:chMax val="0"/>
          <dgm:chPref val="0"/>
          <dgm:bulletEnabled val="1"/>
        </dgm:presLayoutVars>
      </dgm:prSet>
      <dgm:spPr/>
    </dgm:pt>
    <dgm:pt modelId="{90B441AC-7B0A-49A0-8E94-B70001D9392E}" type="pres">
      <dgm:prSet presAssocID="{483B518F-B5C6-4D94-9C36-4A980EE2D7C2}" presName="BalanceSpacing" presStyleCnt="0"/>
      <dgm:spPr/>
    </dgm:pt>
    <dgm:pt modelId="{0DD7C333-AA7B-437D-9467-F50A88D3042D}" type="pres">
      <dgm:prSet presAssocID="{483B518F-B5C6-4D94-9C36-4A980EE2D7C2}" presName="BalanceSpacing1" presStyleCnt="0"/>
      <dgm:spPr/>
    </dgm:pt>
    <dgm:pt modelId="{C044A79D-895F-47C2-B4BE-31FF8452C40C}" type="pres">
      <dgm:prSet presAssocID="{90A0406A-F974-4810-BB26-89E5728219E3}" presName="Accent1Text" presStyleLbl="node1" presStyleIdx="3" presStyleCnt="6"/>
      <dgm:spPr/>
      <dgm:t>
        <a:bodyPr/>
        <a:lstStyle/>
        <a:p>
          <a:endParaRPr lang="en-GB"/>
        </a:p>
      </dgm:t>
    </dgm:pt>
    <dgm:pt modelId="{D72195A1-0254-4072-B564-ADB05ED04EE4}" type="pres">
      <dgm:prSet presAssocID="{90A0406A-F974-4810-BB26-89E5728219E3}" presName="spaceBetweenRectangles" presStyleCnt="0"/>
      <dgm:spPr/>
    </dgm:pt>
    <dgm:pt modelId="{00A96797-FB01-496E-94A7-97FA6E38F85F}" type="pres">
      <dgm:prSet presAssocID="{589973C2-97A8-47DC-AC9A-50DB482E8B4C}" presName="composite" presStyleCnt="0"/>
      <dgm:spPr/>
    </dgm:pt>
    <dgm:pt modelId="{253F736D-D3D5-4195-85CA-B7ABB6C03BF0}" type="pres">
      <dgm:prSet presAssocID="{589973C2-97A8-47DC-AC9A-50DB482E8B4C}" presName="Parent1" presStyleLbl="node1" presStyleIdx="4" presStyleCnt="6">
        <dgm:presLayoutVars>
          <dgm:chMax val="1"/>
          <dgm:chPref val="1"/>
          <dgm:bulletEnabled val="1"/>
        </dgm:presLayoutVars>
      </dgm:prSet>
      <dgm:spPr/>
      <dgm:t>
        <a:bodyPr/>
        <a:lstStyle/>
        <a:p>
          <a:endParaRPr lang="en-GB"/>
        </a:p>
      </dgm:t>
    </dgm:pt>
    <dgm:pt modelId="{2A2A5DB6-6BC3-43D9-A573-CE89F196A295}" type="pres">
      <dgm:prSet presAssocID="{589973C2-97A8-47DC-AC9A-50DB482E8B4C}" presName="Childtext1" presStyleLbl="revTx" presStyleIdx="2" presStyleCnt="3">
        <dgm:presLayoutVars>
          <dgm:chMax val="0"/>
          <dgm:chPref val="0"/>
          <dgm:bulletEnabled val="1"/>
        </dgm:presLayoutVars>
      </dgm:prSet>
      <dgm:spPr/>
      <dgm:t>
        <a:bodyPr/>
        <a:lstStyle/>
        <a:p>
          <a:endParaRPr lang="en-GB"/>
        </a:p>
      </dgm:t>
    </dgm:pt>
    <dgm:pt modelId="{E6B9F980-B7C4-492C-9EFA-1A25DCC2E76F}" type="pres">
      <dgm:prSet presAssocID="{589973C2-97A8-47DC-AC9A-50DB482E8B4C}" presName="BalanceSpacing" presStyleCnt="0"/>
      <dgm:spPr/>
    </dgm:pt>
    <dgm:pt modelId="{943B6B3D-D8A4-431A-88BA-F13C79AE22A8}" type="pres">
      <dgm:prSet presAssocID="{589973C2-97A8-47DC-AC9A-50DB482E8B4C}" presName="BalanceSpacing1" presStyleCnt="0"/>
      <dgm:spPr/>
    </dgm:pt>
    <dgm:pt modelId="{F38F0410-A7D9-461A-8BFA-F66137514BE6}" type="pres">
      <dgm:prSet presAssocID="{AA1ADF5D-4DA5-4B91-A923-C046350D3E1B}" presName="Accent1Text" presStyleLbl="node1" presStyleIdx="5" presStyleCnt="6"/>
      <dgm:spPr/>
      <dgm:t>
        <a:bodyPr/>
        <a:lstStyle/>
        <a:p>
          <a:endParaRPr lang="en-GB"/>
        </a:p>
      </dgm:t>
    </dgm:pt>
  </dgm:ptLst>
  <dgm:cxnLst>
    <dgm:cxn modelId="{B24F11C4-0E6E-4152-A3D8-7E4DAC2E3F2E}" type="presOf" srcId="{E2E723B7-281F-4174-891E-5BC4BDB723D1}" destId="{B53CE299-BCE3-4B8B-966F-B4AAB4FD0078}" srcOrd="0" destOrd="0" presId="urn:microsoft.com/office/officeart/2008/layout/AlternatingHexagons"/>
    <dgm:cxn modelId="{08000E09-C9AD-452A-862F-5E719EA2F5FA}" type="presOf" srcId="{90A0406A-F974-4810-BB26-89E5728219E3}" destId="{C044A79D-895F-47C2-B4BE-31FF8452C40C}" srcOrd="0" destOrd="0" presId="urn:microsoft.com/office/officeart/2008/layout/AlternatingHexagons"/>
    <dgm:cxn modelId="{E319B2E5-9BA2-467A-8BC7-09F80620DFB6}" srcId="{E2E723B7-281F-4174-891E-5BC4BDB723D1}" destId="{616F62F5-B6C0-425A-B32C-6DE53695F28D}" srcOrd="0" destOrd="0" parTransId="{5ABB0291-2C3A-4E29-8F67-81045E189534}" sibTransId="{9C10AC2B-01EC-42DE-80D8-7D1750406744}"/>
    <dgm:cxn modelId="{19940F4D-CF94-4AB8-B8AE-0FC4FE4A2316}" srcId="{E2E723B7-281F-4174-891E-5BC4BDB723D1}" destId="{589973C2-97A8-47DC-AC9A-50DB482E8B4C}" srcOrd="2" destOrd="0" parTransId="{1E39D828-64E2-4046-8FB4-1C196F8A57E7}" sibTransId="{AA1ADF5D-4DA5-4B91-A923-C046350D3E1B}"/>
    <dgm:cxn modelId="{FE368A55-1F59-4C07-B90A-D13806233B89}" srcId="{E2E723B7-281F-4174-891E-5BC4BDB723D1}" destId="{483B518F-B5C6-4D94-9C36-4A980EE2D7C2}" srcOrd="1" destOrd="0" parTransId="{D87D04E4-A6E2-4C00-934A-07D6126DD20A}" sibTransId="{90A0406A-F974-4810-BB26-89E5728219E3}"/>
    <dgm:cxn modelId="{E40710A9-20E8-4CD9-9526-5A879FBA3D42}" type="presOf" srcId="{9C10AC2B-01EC-42DE-80D8-7D1750406744}" destId="{15E03A60-5528-40BD-8E09-6AB413027D75}" srcOrd="0" destOrd="0" presId="urn:microsoft.com/office/officeart/2008/layout/AlternatingHexagons"/>
    <dgm:cxn modelId="{5A5DD61A-1C1F-48E0-8273-4B246C19CAC0}" type="presOf" srcId="{AA1ADF5D-4DA5-4B91-A923-C046350D3E1B}" destId="{F38F0410-A7D9-461A-8BFA-F66137514BE6}" srcOrd="0" destOrd="0" presId="urn:microsoft.com/office/officeart/2008/layout/AlternatingHexagons"/>
    <dgm:cxn modelId="{1DBB14EF-F008-4E5E-A0CB-F1E1D90E80BA}" type="presOf" srcId="{483B518F-B5C6-4D94-9C36-4A980EE2D7C2}" destId="{E275FD3F-58CC-4A4A-8FA7-F2CB94564707}" srcOrd="0" destOrd="0" presId="urn:microsoft.com/office/officeart/2008/layout/AlternatingHexagons"/>
    <dgm:cxn modelId="{FC8430F2-3AF9-4168-9877-4D9861254B76}" type="presOf" srcId="{589973C2-97A8-47DC-AC9A-50DB482E8B4C}" destId="{253F736D-D3D5-4195-85CA-B7ABB6C03BF0}" srcOrd="0" destOrd="0" presId="urn:microsoft.com/office/officeart/2008/layout/AlternatingHexagons"/>
    <dgm:cxn modelId="{4B5E0F78-2B4B-410B-8FB3-D06875E1F0D8}" type="presOf" srcId="{616F62F5-B6C0-425A-B32C-6DE53695F28D}" destId="{12DD1E61-0F3C-4A43-A830-A33548D82938}" srcOrd="0" destOrd="0" presId="urn:microsoft.com/office/officeart/2008/layout/AlternatingHexagons"/>
    <dgm:cxn modelId="{78ABCE1E-87EF-4A5F-8D29-344743425262}" type="presParOf" srcId="{B53CE299-BCE3-4B8B-966F-B4AAB4FD0078}" destId="{F0BB12A4-0B32-4B89-A2E2-F9B6E8F6B8E9}" srcOrd="0" destOrd="0" presId="urn:microsoft.com/office/officeart/2008/layout/AlternatingHexagons"/>
    <dgm:cxn modelId="{6378222C-F2AC-4639-988D-2BA9E4A8BF62}" type="presParOf" srcId="{F0BB12A4-0B32-4B89-A2E2-F9B6E8F6B8E9}" destId="{12DD1E61-0F3C-4A43-A830-A33548D82938}" srcOrd="0" destOrd="0" presId="urn:microsoft.com/office/officeart/2008/layout/AlternatingHexagons"/>
    <dgm:cxn modelId="{A38982C5-A378-4D3D-969A-1A69919FC726}" type="presParOf" srcId="{F0BB12A4-0B32-4B89-A2E2-F9B6E8F6B8E9}" destId="{24479D7A-6046-4E19-912E-146229C731FC}" srcOrd="1" destOrd="0" presId="urn:microsoft.com/office/officeart/2008/layout/AlternatingHexagons"/>
    <dgm:cxn modelId="{5ABAB2DC-DB13-413F-9A23-7C753781DB87}" type="presParOf" srcId="{F0BB12A4-0B32-4B89-A2E2-F9B6E8F6B8E9}" destId="{ADEA790B-1519-451E-AE60-9B700A071BBD}" srcOrd="2" destOrd="0" presId="urn:microsoft.com/office/officeart/2008/layout/AlternatingHexagons"/>
    <dgm:cxn modelId="{EEC271CC-7677-46A6-8169-1215D86C3E53}" type="presParOf" srcId="{F0BB12A4-0B32-4B89-A2E2-F9B6E8F6B8E9}" destId="{CF598F2D-826A-4566-A0A5-70B9A2FE0A0C}" srcOrd="3" destOrd="0" presId="urn:microsoft.com/office/officeart/2008/layout/AlternatingHexagons"/>
    <dgm:cxn modelId="{C3827200-527C-405F-8FB6-AECB1A34215A}" type="presParOf" srcId="{F0BB12A4-0B32-4B89-A2E2-F9B6E8F6B8E9}" destId="{15E03A60-5528-40BD-8E09-6AB413027D75}" srcOrd="4" destOrd="0" presId="urn:microsoft.com/office/officeart/2008/layout/AlternatingHexagons"/>
    <dgm:cxn modelId="{225C2557-B978-4771-99A2-93B074379973}" type="presParOf" srcId="{B53CE299-BCE3-4B8B-966F-B4AAB4FD0078}" destId="{96B96D72-DB44-485C-BFED-06388BFC58D8}" srcOrd="1" destOrd="0" presId="urn:microsoft.com/office/officeart/2008/layout/AlternatingHexagons"/>
    <dgm:cxn modelId="{D8FC3889-70E0-4BD9-BC5C-D7E973D8CC2C}" type="presParOf" srcId="{B53CE299-BCE3-4B8B-966F-B4AAB4FD0078}" destId="{6407551C-8FA3-46F6-8CA7-F143E18E2753}" srcOrd="2" destOrd="0" presId="urn:microsoft.com/office/officeart/2008/layout/AlternatingHexagons"/>
    <dgm:cxn modelId="{0A23E3AF-3194-43FE-85CA-45F9E86CE4E7}" type="presParOf" srcId="{6407551C-8FA3-46F6-8CA7-F143E18E2753}" destId="{E275FD3F-58CC-4A4A-8FA7-F2CB94564707}" srcOrd="0" destOrd="0" presId="urn:microsoft.com/office/officeart/2008/layout/AlternatingHexagons"/>
    <dgm:cxn modelId="{E389375E-8D1C-4E0B-8F74-5C9C47367D84}" type="presParOf" srcId="{6407551C-8FA3-46F6-8CA7-F143E18E2753}" destId="{AFC8036F-6D7E-4872-8970-DA87A63AE765}" srcOrd="1" destOrd="0" presId="urn:microsoft.com/office/officeart/2008/layout/AlternatingHexagons"/>
    <dgm:cxn modelId="{E8E6195F-24C7-44EB-91DC-CA69746C50E2}" type="presParOf" srcId="{6407551C-8FA3-46F6-8CA7-F143E18E2753}" destId="{90B441AC-7B0A-49A0-8E94-B70001D9392E}" srcOrd="2" destOrd="0" presId="urn:microsoft.com/office/officeart/2008/layout/AlternatingHexagons"/>
    <dgm:cxn modelId="{42AF5A5E-6307-4828-896B-5A5AFC905069}" type="presParOf" srcId="{6407551C-8FA3-46F6-8CA7-F143E18E2753}" destId="{0DD7C333-AA7B-437D-9467-F50A88D3042D}" srcOrd="3" destOrd="0" presId="urn:microsoft.com/office/officeart/2008/layout/AlternatingHexagons"/>
    <dgm:cxn modelId="{5B9DDE16-69E4-4B2E-9A38-7C21DDBB66FA}" type="presParOf" srcId="{6407551C-8FA3-46F6-8CA7-F143E18E2753}" destId="{C044A79D-895F-47C2-B4BE-31FF8452C40C}" srcOrd="4" destOrd="0" presId="urn:microsoft.com/office/officeart/2008/layout/AlternatingHexagons"/>
    <dgm:cxn modelId="{C7BF6DC9-FD6D-48CD-8088-45D32B3483B2}" type="presParOf" srcId="{B53CE299-BCE3-4B8B-966F-B4AAB4FD0078}" destId="{D72195A1-0254-4072-B564-ADB05ED04EE4}" srcOrd="3" destOrd="0" presId="urn:microsoft.com/office/officeart/2008/layout/AlternatingHexagons"/>
    <dgm:cxn modelId="{8AFCBB54-11B1-4798-BF5A-011B55664C9A}" type="presParOf" srcId="{B53CE299-BCE3-4B8B-966F-B4AAB4FD0078}" destId="{00A96797-FB01-496E-94A7-97FA6E38F85F}" srcOrd="4" destOrd="0" presId="urn:microsoft.com/office/officeart/2008/layout/AlternatingHexagons"/>
    <dgm:cxn modelId="{AA3A4A27-74F1-4D41-9DB1-3ED6B85CF470}" type="presParOf" srcId="{00A96797-FB01-496E-94A7-97FA6E38F85F}" destId="{253F736D-D3D5-4195-85CA-B7ABB6C03BF0}" srcOrd="0" destOrd="0" presId="urn:microsoft.com/office/officeart/2008/layout/AlternatingHexagons"/>
    <dgm:cxn modelId="{0D49E243-349F-4FAC-8468-EE72484AA0CF}" type="presParOf" srcId="{00A96797-FB01-496E-94A7-97FA6E38F85F}" destId="{2A2A5DB6-6BC3-43D9-A573-CE89F196A295}" srcOrd="1" destOrd="0" presId="urn:microsoft.com/office/officeart/2008/layout/AlternatingHexagons"/>
    <dgm:cxn modelId="{3BCAE173-21F5-49F1-BB37-3170F697F044}" type="presParOf" srcId="{00A96797-FB01-496E-94A7-97FA6E38F85F}" destId="{E6B9F980-B7C4-492C-9EFA-1A25DCC2E76F}" srcOrd="2" destOrd="0" presId="urn:microsoft.com/office/officeart/2008/layout/AlternatingHexagons"/>
    <dgm:cxn modelId="{E45C5948-C2B9-41D1-9C02-224423481825}" type="presParOf" srcId="{00A96797-FB01-496E-94A7-97FA6E38F85F}" destId="{943B6B3D-D8A4-431A-88BA-F13C79AE22A8}" srcOrd="3" destOrd="0" presId="urn:microsoft.com/office/officeart/2008/layout/AlternatingHexagons"/>
    <dgm:cxn modelId="{374BF0ED-91A3-44E0-9F36-4C3FCE7DA9AE}" type="presParOf" srcId="{00A96797-FB01-496E-94A7-97FA6E38F85F}" destId="{F38F0410-A7D9-461A-8BFA-F66137514BE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D1E61-0F3C-4A43-A830-A33548D82938}">
      <dsp:nvSpPr>
        <dsp:cNvPr id="0" name=""/>
        <dsp:cNvSpPr/>
      </dsp:nvSpPr>
      <dsp:spPr>
        <a:xfrm rot="5400000">
          <a:off x="2212804" y="258480"/>
          <a:ext cx="1453306" cy="1264376"/>
        </a:xfrm>
        <a:prstGeom prst="hexagon">
          <a:avLst>
            <a:gd name="adj" fmla="val 25000"/>
            <a:gd name="vf" fmla="val 115470"/>
          </a:avLst>
        </a:prstGeom>
        <a:solidFill>
          <a:srgbClr val="00915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050" b="1" kern="1200" dirty="0" smtClean="0"/>
            <a:t>Ticket Size from Local Banks?</a:t>
          </a:r>
          <a:endParaRPr lang="en-GB" sz="1050" b="1" kern="1200" dirty="0"/>
        </a:p>
      </dsp:txBody>
      <dsp:txXfrm rot="-5400000">
        <a:off x="2504301" y="390490"/>
        <a:ext cx="870312" cy="1000359"/>
      </dsp:txXfrm>
    </dsp:sp>
    <dsp:sp modelId="{24479D7A-6046-4E19-912E-146229C731FC}">
      <dsp:nvSpPr>
        <dsp:cNvPr id="0" name=""/>
        <dsp:cNvSpPr/>
      </dsp:nvSpPr>
      <dsp:spPr>
        <a:xfrm>
          <a:off x="3610013" y="454677"/>
          <a:ext cx="1621890" cy="871984"/>
        </a:xfrm>
        <a:prstGeom prst="rect">
          <a:avLst/>
        </a:prstGeom>
        <a:noFill/>
        <a:ln>
          <a:noFill/>
        </a:ln>
        <a:effectLst/>
      </dsp:spPr>
      <dsp:style>
        <a:lnRef idx="0">
          <a:scrgbClr r="0" g="0" b="0"/>
        </a:lnRef>
        <a:fillRef idx="0">
          <a:scrgbClr r="0" g="0" b="0"/>
        </a:fillRef>
        <a:effectRef idx="0">
          <a:scrgbClr r="0" g="0" b="0"/>
        </a:effectRef>
        <a:fontRef idx="minor"/>
      </dsp:style>
    </dsp:sp>
    <dsp:sp modelId="{15E03A60-5528-40BD-8E09-6AB413027D75}">
      <dsp:nvSpPr>
        <dsp:cNvPr id="0" name=""/>
        <dsp:cNvSpPr/>
      </dsp:nvSpPr>
      <dsp:spPr>
        <a:xfrm rot="5400000">
          <a:off x="847277" y="258480"/>
          <a:ext cx="1453306" cy="1264376"/>
        </a:xfrm>
        <a:prstGeom prst="hexagon">
          <a:avLst>
            <a:gd name="adj" fmla="val 25000"/>
            <a:gd name="vf" fmla="val 115470"/>
          </a:avLst>
        </a:prstGeom>
        <a:solidFill>
          <a:srgbClr val="EE2E2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r>
            <a:rPr lang="en-GB" sz="1050" b="1" kern="1200" dirty="0" smtClean="0"/>
            <a:t>Secured / Unsecured Market?</a:t>
          </a:r>
          <a:endParaRPr lang="en-GB" sz="1050" b="1" kern="1200" dirty="0"/>
        </a:p>
      </dsp:txBody>
      <dsp:txXfrm rot="-5400000">
        <a:off x="1138774" y="390490"/>
        <a:ext cx="870312" cy="1000359"/>
      </dsp:txXfrm>
    </dsp:sp>
    <dsp:sp modelId="{E275FD3F-58CC-4A4A-8FA7-F2CB94564707}">
      <dsp:nvSpPr>
        <dsp:cNvPr id="0" name=""/>
        <dsp:cNvSpPr/>
      </dsp:nvSpPr>
      <dsp:spPr>
        <a:xfrm rot="5400000">
          <a:off x="136787" y="1508818"/>
          <a:ext cx="1453306" cy="1264376"/>
        </a:xfrm>
        <a:prstGeom prst="hexagon">
          <a:avLst>
            <a:gd name="adj" fmla="val 25000"/>
            <a:gd name="vf" fmla="val 115470"/>
          </a:avLst>
        </a:prstGeom>
        <a:solidFill>
          <a:srgbClr val="F08B2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050" b="1" kern="1200" dirty="0" smtClean="0"/>
            <a:t>Tenors Available?</a:t>
          </a:r>
          <a:endParaRPr lang="en-GB" sz="1050" b="1" kern="1200" dirty="0"/>
        </a:p>
      </dsp:txBody>
      <dsp:txXfrm rot="-5400000">
        <a:off x="428284" y="1640828"/>
        <a:ext cx="870312" cy="1000359"/>
      </dsp:txXfrm>
    </dsp:sp>
    <dsp:sp modelId="{AFC8036F-6D7E-4872-8970-DA87A63AE765}">
      <dsp:nvSpPr>
        <dsp:cNvPr id="0" name=""/>
        <dsp:cNvSpPr/>
      </dsp:nvSpPr>
      <dsp:spPr>
        <a:xfrm>
          <a:off x="0" y="1688244"/>
          <a:ext cx="1569571" cy="871984"/>
        </a:xfrm>
        <a:prstGeom prst="rect">
          <a:avLst/>
        </a:prstGeom>
        <a:noFill/>
        <a:ln>
          <a:noFill/>
        </a:ln>
        <a:effectLst/>
      </dsp:spPr>
      <dsp:style>
        <a:lnRef idx="0">
          <a:scrgbClr r="0" g="0" b="0"/>
        </a:lnRef>
        <a:fillRef idx="0">
          <a:scrgbClr r="0" g="0" b="0"/>
        </a:fillRef>
        <a:effectRef idx="0">
          <a:scrgbClr r="0" g="0" b="0"/>
        </a:effectRef>
        <a:fontRef idx="minor"/>
      </dsp:style>
    </dsp:sp>
    <dsp:sp modelId="{C044A79D-895F-47C2-B4BE-31FF8452C40C}">
      <dsp:nvSpPr>
        <dsp:cNvPr id="0" name=""/>
        <dsp:cNvSpPr/>
      </dsp:nvSpPr>
      <dsp:spPr>
        <a:xfrm rot="5400000">
          <a:off x="2892952" y="1492047"/>
          <a:ext cx="1453306" cy="1264376"/>
        </a:xfrm>
        <a:prstGeom prst="hexagon">
          <a:avLst>
            <a:gd name="adj" fmla="val 25000"/>
            <a:gd name="vf" fmla="val 115470"/>
          </a:avLst>
        </a:prstGeom>
        <a:solidFill>
          <a:srgbClr val="70C27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r>
            <a:rPr lang="en-GB" sz="1050" b="1" kern="1200" dirty="0" smtClean="0"/>
            <a:t>Liquidity Available for Hungarian Borrowers?</a:t>
          </a:r>
          <a:endParaRPr lang="en-GB" sz="1050" b="1" kern="1200" dirty="0"/>
        </a:p>
      </dsp:txBody>
      <dsp:txXfrm rot="-5400000">
        <a:off x="3184449" y="1624057"/>
        <a:ext cx="870312" cy="1000359"/>
      </dsp:txXfrm>
    </dsp:sp>
    <dsp:sp modelId="{253F736D-D3D5-4195-85CA-B7ABB6C03BF0}">
      <dsp:nvSpPr>
        <dsp:cNvPr id="0" name=""/>
        <dsp:cNvSpPr/>
      </dsp:nvSpPr>
      <dsp:spPr>
        <a:xfrm rot="5400000">
          <a:off x="2212804" y="2725614"/>
          <a:ext cx="1453306" cy="1264376"/>
        </a:xfrm>
        <a:prstGeom prst="hexagon">
          <a:avLst>
            <a:gd name="adj" fmla="val 25000"/>
            <a:gd name="vf" fmla="val 115470"/>
          </a:avLst>
        </a:prstGeom>
        <a:solidFill>
          <a:srgbClr val="00AB8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GB" sz="1050" b="1" kern="1200" dirty="0" smtClean="0"/>
            <a:t>Government Funding Program Effect on Pricing?</a:t>
          </a:r>
        </a:p>
      </dsp:txBody>
      <dsp:txXfrm rot="-5400000">
        <a:off x="2504301" y="2857624"/>
        <a:ext cx="870312" cy="1000359"/>
      </dsp:txXfrm>
    </dsp:sp>
    <dsp:sp modelId="{2A2A5DB6-6BC3-43D9-A573-CE89F196A295}">
      <dsp:nvSpPr>
        <dsp:cNvPr id="0" name=""/>
        <dsp:cNvSpPr/>
      </dsp:nvSpPr>
      <dsp:spPr>
        <a:xfrm>
          <a:off x="3610013" y="2921810"/>
          <a:ext cx="1621890" cy="871984"/>
        </a:xfrm>
        <a:prstGeom prst="rect">
          <a:avLst/>
        </a:prstGeom>
        <a:noFill/>
        <a:ln>
          <a:noFill/>
        </a:ln>
        <a:effectLst/>
      </dsp:spPr>
      <dsp:style>
        <a:lnRef idx="0">
          <a:scrgbClr r="0" g="0" b="0"/>
        </a:lnRef>
        <a:fillRef idx="0">
          <a:scrgbClr r="0" g="0" b="0"/>
        </a:fillRef>
        <a:effectRef idx="0">
          <a:scrgbClr r="0" g="0" b="0"/>
        </a:effectRef>
        <a:fontRef idx="minor"/>
      </dsp:style>
    </dsp:sp>
    <dsp:sp modelId="{F38F0410-A7D9-461A-8BFA-F66137514BE6}">
      <dsp:nvSpPr>
        <dsp:cNvPr id="0" name=""/>
        <dsp:cNvSpPr/>
      </dsp:nvSpPr>
      <dsp:spPr>
        <a:xfrm rot="5400000">
          <a:off x="847277" y="2725614"/>
          <a:ext cx="1453306" cy="1264376"/>
        </a:xfrm>
        <a:prstGeom prst="hexagon">
          <a:avLst>
            <a:gd name="adj" fmla="val 25000"/>
            <a:gd name="vf" fmla="val 115470"/>
          </a:avLst>
        </a:prstGeom>
        <a:solidFill>
          <a:srgbClr val="007CB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r>
            <a:rPr lang="en-GB" sz="1050" b="1" kern="1200" dirty="0" smtClean="0"/>
            <a:t>Premium for Funding in EUR?</a:t>
          </a:r>
          <a:endParaRPr lang="en-GB" sz="1050" b="1" kern="1200" dirty="0"/>
        </a:p>
      </dsp:txBody>
      <dsp:txXfrm rot="-5400000">
        <a:off x="1138774" y="2857624"/>
        <a:ext cx="870312" cy="100035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38463" cy="4968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1751" y="1"/>
            <a:ext cx="2938463" cy="496889"/>
          </a:xfrm>
          <a:prstGeom prst="rect">
            <a:avLst/>
          </a:prstGeom>
        </p:spPr>
        <p:txBody>
          <a:bodyPr vert="horz" lIns="91440" tIns="45720" rIns="91440" bIns="45720" rtlCol="0"/>
          <a:lstStyle>
            <a:lvl1pPr algn="r">
              <a:defRPr sz="1200"/>
            </a:lvl1pPr>
          </a:lstStyle>
          <a:p>
            <a:fld id="{B7C7578C-81BB-4147-963B-087B45F0402F}" type="datetimeFigureOut">
              <a:rPr lang="en-GB" smtClean="0"/>
              <a:t>01/12/2014</a:t>
            </a:fld>
            <a:endParaRPr lang="en-GB"/>
          </a:p>
        </p:txBody>
      </p:sp>
      <p:sp>
        <p:nvSpPr>
          <p:cNvPr id="4" name="Footer Placeholder 3"/>
          <p:cNvSpPr>
            <a:spLocks noGrp="1"/>
          </p:cNvSpPr>
          <p:nvPr>
            <p:ph type="ftr" sz="quarter" idx="2"/>
          </p:nvPr>
        </p:nvSpPr>
        <p:spPr>
          <a:xfrm>
            <a:off x="2" y="9437689"/>
            <a:ext cx="293846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1751" y="9437689"/>
            <a:ext cx="2938463" cy="496887"/>
          </a:xfrm>
          <a:prstGeom prst="rect">
            <a:avLst/>
          </a:prstGeom>
        </p:spPr>
        <p:txBody>
          <a:bodyPr vert="horz" lIns="91440" tIns="45720" rIns="91440" bIns="45720" rtlCol="0" anchor="b"/>
          <a:lstStyle>
            <a:lvl1pPr algn="r">
              <a:defRPr sz="1200"/>
            </a:lvl1pPr>
          </a:lstStyle>
          <a:p>
            <a:fld id="{DDED3369-480B-419F-8DC1-A5402D09E60A}" type="slidenum">
              <a:rPr lang="en-GB" smtClean="0"/>
              <a:t>‹#›</a:t>
            </a:fld>
            <a:endParaRPr lang="en-GB"/>
          </a:p>
        </p:txBody>
      </p:sp>
    </p:spTree>
    <p:extLst>
      <p:ext uri="{BB962C8B-B14F-4D97-AF65-F5344CB8AC3E}">
        <p14:creationId xmlns:p14="http://schemas.microsoft.com/office/powerpoint/2010/main" val="2466473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38780" cy="49680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1451" y="3"/>
            <a:ext cx="2938780" cy="496808"/>
          </a:xfrm>
          <a:prstGeom prst="rect">
            <a:avLst/>
          </a:prstGeom>
        </p:spPr>
        <p:txBody>
          <a:bodyPr vert="horz" lIns="91440" tIns="45720" rIns="91440" bIns="45720" rtlCol="0"/>
          <a:lstStyle>
            <a:lvl1pPr algn="r">
              <a:defRPr sz="1200"/>
            </a:lvl1pPr>
          </a:lstStyle>
          <a:p>
            <a:fld id="{AC5465B6-90ED-4867-8289-17652612F4A6}" type="datetimeFigureOut">
              <a:rPr lang="en-GB" smtClean="0"/>
              <a:t>01/12/2014</a:t>
            </a:fld>
            <a:endParaRPr lang="en-GB"/>
          </a:p>
        </p:txBody>
      </p:sp>
      <p:sp>
        <p:nvSpPr>
          <p:cNvPr id="4" name="Slide Image Placeholder 3"/>
          <p:cNvSpPr>
            <a:spLocks noGrp="1" noRot="1" noChangeAspect="1"/>
          </p:cNvSpPr>
          <p:nvPr>
            <p:ph type="sldImg" idx="2"/>
          </p:nvPr>
        </p:nvSpPr>
        <p:spPr>
          <a:xfrm>
            <a:off x="906463" y="744538"/>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8180" y="4719680"/>
            <a:ext cx="5425440" cy="447127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7631"/>
            <a:ext cx="2938780" cy="4968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1451" y="9437631"/>
            <a:ext cx="2938780" cy="496808"/>
          </a:xfrm>
          <a:prstGeom prst="rect">
            <a:avLst/>
          </a:prstGeom>
        </p:spPr>
        <p:txBody>
          <a:bodyPr vert="horz" lIns="91440" tIns="45720" rIns="91440" bIns="45720" rtlCol="0" anchor="b"/>
          <a:lstStyle>
            <a:lvl1pPr algn="r">
              <a:defRPr sz="1200"/>
            </a:lvl1pPr>
          </a:lstStyle>
          <a:p>
            <a:fld id="{CADFB21C-1255-4B84-8003-819335362F4F}" type="slidenum">
              <a:rPr lang="en-GB" smtClean="0"/>
              <a:t>‹#›</a:t>
            </a:fld>
            <a:endParaRPr lang="en-GB"/>
          </a:p>
        </p:txBody>
      </p:sp>
    </p:spTree>
    <p:extLst>
      <p:ext uri="{BB962C8B-B14F-4D97-AF65-F5344CB8AC3E}">
        <p14:creationId xmlns:p14="http://schemas.microsoft.com/office/powerpoint/2010/main" val="1209806573"/>
      </p:ext>
    </p:extLst>
  </p:cSld>
  <p:clrMap bg1="lt1" tx1="dk1" bg2="lt2" tx2="dk2" accent1="accent1" accent2="accent2" accent3="accent3" accent4="accent4" accent5="accent5" accent6="accent6" hlink="hlink" folHlink="folHlink"/>
  <p:notesStyle>
    <a:lvl1pPr marL="0" algn="l" defTabSz="913688" rtl="0" eaLnBrk="1" latinLnBrk="0" hangingPunct="1">
      <a:defRPr sz="1200" kern="1200">
        <a:solidFill>
          <a:schemeClr val="tx1"/>
        </a:solidFill>
        <a:latin typeface="+mn-lt"/>
        <a:ea typeface="+mn-ea"/>
        <a:cs typeface="+mn-cs"/>
      </a:defRPr>
    </a:lvl1pPr>
    <a:lvl2pPr marL="456844" algn="l" defTabSz="913688" rtl="0" eaLnBrk="1" latinLnBrk="0" hangingPunct="1">
      <a:defRPr sz="1200" kern="1200">
        <a:solidFill>
          <a:schemeClr val="tx1"/>
        </a:solidFill>
        <a:latin typeface="+mn-lt"/>
        <a:ea typeface="+mn-ea"/>
        <a:cs typeface="+mn-cs"/>
      </a:defRPr>
    </a:lvl2pPr>
    <a:lvl3pPr marL="913688" algn="l" defTabSz="913688" rtl="0" eaLnBrk="1" latinLnBrk="0" hangingPunct="1">
      <a:defRPr sz="1200" kern="1200">
        <a:solidFill>
          <a:schemeClr val="tx1"/>
        </a:solidFill>
        <a:latin typeface="+mn-lt"/>
        <a:ea typeface="+mn-ea"/>
        <a:cs typeface="+mn-cs"/>
      </a:defRPr>
    </a:lvl3pPr>
    <a:lvl4pPr marL="1370533" algn="l" defTabSz="913688" rtl="0" eaLnBrk="1" latinLnBrk="0" hangingPunct="1">
      <a:defRPr sz="1200" kern="1200">
        <a:solidFill>
          <a:schemeClr val="tx1"/>
        </a:solidFill>
        <a:latin typeface="+mn-lt"/>
        <a:ea typeface="+mn-ea"/>
        <a:cs typeface="+mn-cs"/>
      </a:defRPr>
    </a:lvl4pPr>
    <a:lvl5pPr marL="1827376" algn="l" defTabSz="913688" rtl="0" eaLnBrk="1" latinLnBrk="0" hangingPunct="1">
      <a:defRPr sz="1200" kern="1200">
        <a:solidFill>
          <a:schemeClr val="tx1"/>
        </a:solidFill>
        <a:latin typeface="+mn-lt"/>
        <a:ea typeface="+mn-ea"/>
        <a:cs typeface="+mn-cs"/>
      </a:defRPr>
    </a:lvl5pPr>
    <a:lvl6pPr marL="2284219" algn="l" defTabSz="913688" rtl="0" eaLnBrk="1" latinLnBrk="0" hangingPunct="1">
      <a:defRPr sz="1200" kern="1200">
        <a:solidFill>
          <a:schemeClr val="tx1"/>
        </a:solidFill>
        <a:latin typeface="+mn-lt"/>
        <a:ea typeface="+mn-ea"/>
        <a:cs typeface="+mn-cs"/>
      </a:defRPr>
    </a:lvl6pPr>
    <a:lvl7pPr marL="2741065" algn="l" defTabSz="913688" rtl="0" eaLnBrk="1" latinLnBrk="0" hangingPunct="1">
      <a:defRPr sz="1200" kern="1200">
        <a:solidFill>
          <a:schemeClr val="tx1"/>
        </a:solidFill>
        <a:latin typeface="+mn-lt"/>
        <a:ea typeface="+mn-ea"/>
        <a:cs typeface="+mn-cs"/>
      </a:defRPr>
    </a:lvl7pPr>
    <a:lvl8pPr marL="3197910" algn="l" defTabSz="913688" rtl="0" eaLnBrk="1" latinLnBrk="0" hangingPunct="1">
      <a:defRPr sz="1200" kern="1200">
        <a:solidFill>
          <a:schemeClr val="tx1"/>
        </a:solidFill>
        <a:latin typeface="+mn-lt"/>
        <a:ea typeface="+mn-ea"/>
        <a:cs typeface="+mn-cs"/>
      </a:defRPr>
    </a:lvl8pPr>
    <a:lvl9pPr marL="3654756" algn="l" defTabSz="9136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DFB21C-1255-4B84-8003-819335362F4F}" type="slidenum">
              <a:rPr lang="en-GB" smtClean="0"/>
              <a:t>1</a:t>
            </a:fld>
            <a:endParaRPr lang="en-GB" dirty="0"/>
          </a:p>
        </p:txBody>
      </p:sp>
    </p:spTree>
    <p:extLst>
      <p:ext uri="{BB962C8B-B14F-4D97-AF65-F5344CB8AC3E}">
        <p14:creationId xmlns:p14="http://schemas.microsoft.com/office/powerpoint/2010/main" val="605906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FDC6D67-938C-43B7-9D23-2774337397C2}" type="slidenum">
              <a:rPr lang="en-GB" smtClean="0"/>
              <a:pPr>
                <a:defRPr/>
              </a:pPr>
              <a:t>10</a:t>
            </a:fld>
            <a:endParaRPr lang="en-GB"/>
          </a:p>
        </p:txBody>
      </p:sp>
    </p:spTree>
    <p:extLst>
      <p:ext uri="{BB962C8B-B14F-4D97-AF65-F5344CB8AC3E}">
        <p14:creationId xmlns:p14="http://schemas.microsoft.com/office/powerpoint/2010/main" val="3064638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DFB21C-1255-4B84-8003-819335362F4F}" type="slidenum">
              <a:rPr lang="en-GB" smtClean="0"/>
              <a:t>11</a:t>
            </a:fld>
            <a:endParaRPr lang="en-GB"/>
          </a:p>
        </p:txBody>
      </p:sp>
    </p:spTree>
    <p:extLst>
      <p:ext uri="{BB962C8B-B14F-4D97-AF65-F5344CB8AC3E}">
        <p14:creationId xmlns:p14="http://schemas.microsoft.com/office/powerpoint/2010/main" val="132342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DFB21C-1255-4B84-8003-819335362F4F}" type="slidenum">
              <a:rPr lang="en-GB" smtClean="0"/>
              <a:t>2</a:t>
            </a:fld>
            <a:endParaRPr lang="en-GB" dirty="0"/>
          </a:p>
        </p:txBody>
      </p:sp>
    </p:spTree>
    <p:extLst>
      <p:ext uri="{BB962C8B-B14F-4D97-AF65-F5344CB8AC3E}">
        <p14:creationId xmlns:p14="http://schemas.microsoft.com/office/powerpoint/2010/main" val="267877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sz="1050" baseline="0" dirty="0" smtClean="0"/>
          </a:p>
          <a:p>
            <a:pPr marL="228600" indent="-228600">
              <a:buAutoNum type="arabicPeriod"/>
            </a:pPr>
            <a:endParaRPr lang="en-GB" sz="1050" baseline="0" dirty="0" smtClean="0"/>
          </a:p>
          <a:p>
            <a:pPr marL="228600" indent="-228600">
              <a:buAutoNum type="arabicPeriod"/>
            </a:pPr>
            <a:endParaRPr lang="en-GB" sz="1050" dirty="0"/>
          </a:p>
        </p:txBody>
      </p:sp>
      <p:sp>
        <p:nvSpPr>
          <p:cNvPr id="4" name="Slide Number Placeholder 3"/>
          <p:cNvSpPr>
            <a:spLocks noGrp="1"/>
          </p:cNvSpPr>
          <p:nvPr>
            <p:ph type="sldNum" sz="quarter" idx="10"/>
          </p:nvPr>
        </p:nvSpPr>
        <p:spPr/>
        <p:txBody>
          <a:bodyPr/>
          <a:lstStyle/>
          <a:p>
            <a:fld id="{CADFB21C-1255-4B84-8003-819335362F4F}" type="slidenum">
              <a:rPr lang="en-GB" smtClean="0"/>
              <a:t>3</a:t>
            </a:fld>
            <a:endParaRPr lang="en-GB"/>
          </a:p>
        </p:txBody>
      </p:sp>
    </p:spTree>
    <p:extLst>
      <p:ext uri="{BB962C8B-B14F-4D97-AF65-F5344CB8AC3E}">
        <p14:creationId xmlns:p14="http://schemas.microsoft.com/office/powerpoint/2010/main" val="357169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06463" y="744538"/>
            <a:ext cx="4968875" cy="372745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AutoNum type="arabicPeriod"/>
            </a:pPr>
            <a:endParaRPr lang="en-US" sz="1000"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1900">
                <a:solidFill>
                  <a:schemeClr val="tx1"/>
                </a:solidFill>
                <a:latin typeface="Arial" charset="0"/>
                <a:cs typeface="Arial" charset="0"/>
              </a:defRPr>
            </a:lvl1pPr>
            <a:lvl2pPr marL="742950" indent="-285750" defTabSz="954088" eaLnBrk="0" hangingPunct="0">
              <a:defRPr sz="1900">
                <a:solidFill>
                  <a:schemeClr val="tx1"/>
                </a:solidFill>
                <a:latin typeface="Arial" charset="0"/>
                <a:cs typeface="Arial" charset="0"/>
              </a:defRPr>
            </a:lvl2pPr>
            <a:lvl3pPr marL="1143000" indent="-228600" defTabSz="954088" eaLnBrk="0" hangingPunct="0">
              <a:defRPr sz="1900">
                <a:solidFill>
                  <a:schemeClr val="tx1"/>
                </a:solidFill>
                <a:latin typeface="Arial" charset="0"/>
                <a:cs typeface="Arial" charset="0"/>
              </a:defRPr>
            </a:lvl3pPr>
            <a:lvl4pPr marL="1600200" indent="-228600" defTabSz="954088" eaLnBrk="0" hangingPunct="0">
              <a:defRPr sz="1900">
                <a:solidFill>
                  <a:schemeClr val="tx1"/>
                </a:solidFill>
                <a:latin typeface="Arial" charset="0"/>
                <a:cs typeface="Arial" charset="0"/>
              </a:defRPr>
            </a:lvl4pPr>
            <a:lvl5pPr marL="2057400" indent="-228600" defTabSz="954088" eaLnBrk="0" hangingPunct="0">
              <a:defRPr sz="1900">
                <a:solidFill>
                  <a:schemeClr val="tx1"/>
                </a:solidFill>
                <a:latin typeface="Arial" charset="0"/>
                <a:cs typeface="Arial" charset="0"/>
              </a:defRPr>
            </a:lvl5pPr>
            <a:lvl6pPr marL="2514600" indent="-228600" defTabSz="954088" eaLnBrk="0" fontAlgn="base" hangingPunct="0">
              <a:spcBef>
                <a:spcPct val="0"/>
              </a:spcBef>
              <a:spcAft>
                <a:spcPct val="0"/>
              </a:spcAft>
              <a:defRPr sz="1900">
                <a:solidFill>
                  <a:schemeClr val="tx1"/>
                </a:solidFill>
                <a:latin typeface="Arial" charset="0"/>
                <a:cs typeface="Arial" charset="0"/>
              </a:defRPr>
            </a:lvl6pPr>
            <a:lvl7pPr marL="2971800" indent="-228600" defTabSz="954088" eaLnBrk="0" fontAlgn="base" hangingPunct="0">
              <a:spcBef>
                <a:spcPct val="0"/>
              </a:spcBef>
              <a:spcAft>
                <a:spcPct val="0"/>
              </a:spcAft>
              <a:defRPr sz="1900">
                <a:solidFill>
                  <a:schemeClr val="tx1"/>
                </a:solidFill>
                <a:latin typeface="Arial" charset="0"/>
                <a:cs typeface="Arial" charset="0"/>
              </a:defRPr>
            </a:lvl7pPr>
            <a:lvl8pPr marL="3429000" indent="-228600" defTabSz="954088" eaLnBrk="0" fontAlgn="base" hangingPunct="0">
              <a:spcBef>
                <a:spcPct val="0"/>
              </a:spcBef>
              <a:spcAft>
                <a:spcPct val="0"/>
              </a:spcAft>
              <a:defRPr sz="1900">
                <a:solidFill>
                  <a:schemeClr val="tx1"/>
                </a:solidFill>
                <a:latin typeface="Arial" charset="0"/>
                <a:cs typeface="Arial" charset="0"/>
              </a:defRPr>
            </a:lvl8pPr>
            <a:lvl9pPr marL="3886200" indent="-228600" defTabSz="954088" eaLnBrk="0" fontAlgn="base" hangingPunct="0">
              <a:spcBef>
                <a:spcPct val="0"/>
              </a:spcBef>
              <a:spcAft>
                <a:spcPct val="0"/>
              </a:spcAft>
              <a:defRPr sz="1900">
                <a:solidFill>
                  <a:schemeClr val="tx1"/>
                </a:solidFill>
                <a:latin typeface="Arial" charset="0"/>
                <a:cs typeface="Arial" charset="0"/>
              </a:defRPr>
            </a:lvl9pPr>
          </a:lstStyle>
          <a:p>
            <a:pPr eaLnBrk="1" hangingPunct="1"/>
            <a:fld id="{0A13D65C-AF75-494B-94DC-6CF20E018544}" type="slidenum">
              <a:rPr lang="en-GB" sz="1300">
                <a:solidFill>
                  <a:prstClr val="black"/>
                </a:solidFill>
              </a:rPr>
              <a:pPr eaLnBrk="1" hangingPunct="1"/>
              <a:t>4</a:t>
            </a:fld>
            <a:endParaRPr lang="en-GB" sz="13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06463" y="744538"/>
            <a:ext cx="4968875" cy="372745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 typeface="+mj-lt"/>
              <a:buAutoNum type="arabicPeriod"/>
            </a:pPr>
            <a:endParaRPr lang="en-US" baseline="0"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1900">
                <a:solidFill>
                  <a:schemeClr val="tx1"/>
                </a:solidFill>
                <a:latin typeface="Arial" charset="0"/>
                <a:cs typeface="Arial" charset="0"/>
              </a:defRPr>
            </a:lvl1pPr>
            <a:lvl2pPr marL="742950" indent="-285750" defTabSz="954088" eaLnBrk="0" hangingPunct="0">
              <a:defRPr sz="1900">
                <a:solidFill>
                  <a:schemeClr val="tx1"/>
                </a:solidFill>
                <a:latin typeface="Arial" charset="0"/>
                <a:cs typeface="Arial" charset="0"/>
              </a:defRPr>
            </a:lvl2pPr>
            <a:lvl3pPr marL="1143000" indent="-228600" defTabSz="954088" eaLnBrk="0" hangingPunct="0">
              <a:defRPr sz="1900">
                <a:solidFill>
                  <a:schemeClr val="tx1"/>
                </a:solidFill>
                <a:latin typeface="Arial" charset="0"/>
                <a:cs typeface="Arial" charset="0"/>
              </a:defRPr>
            </a:lvl3pPr>
            <a:lvl4pPr marL="1600200" indent="-228600" defTabSz="954088" eaLnBrk="0" hangingPunct="0">
              <a:defRPr sz="1900">
                <a:solidFill>
                  <a:schemeClr val="tx1"/>
                </a:solidFill>
                <a:latin typeface="Arial" charset="0"/>
                <a:cs typeface="Arial" charset="0"/>
              </a:defRPr>
            </a:lvl4pPr>
            <a:lvl5pPr marL="2057400" indent="-228600" defTabSz="954088" eaLnBrk="0" hangingPunct="0">
              <a:defRPr sz="1900">
                <a:solidFill>
                  <a:schemeClr val="tx1"/>
                </a:solidFill>
                <a:latin typeface="Arial" charset="0"/>
                <a:cs typeface="Arial" charset="0"/>
              </a:defRPr>
            </a:lvl5pPr>
            <a:lvl6pPr marL="2514600" indent="-228600" defTabSz="954088" eaLnBrk="0" fontAlgn="base" hangingPunct="0">
              <a:spcBef>
                <a:spcPct val="0"/>
              </a:spcBef>
              <a:spcAft>
                <a:spcPct val="0"/>
              </a:spcAft>
              <a:defRPr sz="1900">
                <a:solidFill>
                  <a:schemeClr val="tx1"/>
                </a:solidFill>
                <a:latin typeface="Arial" charset="0"/>
                <a:cs typeface="Arial" charset="0"/>
              </a:defRPr>
            </a:lvl6pPr>
            <a:lvl7pPr marL="2971800" indent="-228600" defTabSz="954088" eaLnBrk="0" fontAlgn="base" hangingPunct="0">
              <a:spcBef>
                <a:spcPct val="0"/>
              </a:spcBef>
              <a:spcAft>
                <a:spcPct val="0"/>
              </a:spcAft>
              <a:defRPr sz="1900">
                <a:solidFill>
                  <a:schemeClr val="tx1"/>
                </a:solidFill>
                <a:latin typeface="Arial" charset="0"/>
                <a:cs typeface="Arial" charset="0"/>
              </a:defRPr>
            </a:lvl7pPr>
            <a:lvl8pPr marL="3429000" indent="-228600" defTabSz="954088" eaLnBrk="0" fontAlgn="base" hangingPunct="0">
              <a:spcBef>
                <a:spcPct val="0"/>
              </a:spcBef>
              <a:spcAft>
                <a:spcPct val="0"/>
              </a:spcAft>
              <a:defRPr sz="1900">
                <a:solidFill>
                  <a:schemeClr val="tx1"/>
                </a:solidFill>
                <a:latin typeface="Arial" charset="0"/>
                <a:cs typeface="Arial" charset="0"/>
              </a:defRPr>
            </a:lvl8pPr>
            <a:lvl9pPr marL="3886200" indent="-228600" defTabSz="954088" eaLnBrk="0" fontAlgn="base" hangingPunct="0">
              <a:spcBef>
                <a:spcPct val="0"/>
              </a:spcBef>
              <a:spcAft>
                <a:spcPct val="0"/>
              </a:spcAft>
              <a:defRPr sz="1900">
                <a:solidFill>
                  <a:schemeClr val="tx1"/>
                </a:solidFill>
                <a:latin typeface="Arial" charset="0"/>
                <a:cs typeface="Arial" charset="0"/>
              </a:defRPr>
            </a:lvl9pPr>
          </a:lstStyle>
          <a:p>
            <a:pPr eaLnBrk="1" hangingPunct="1"/>
            <a:fld id="{0A13D65C-AF75-494B-94DC-6CF20E018544}" type="slidenum">
              <a:rPr lang="en-GB" sz="1300">
                <a:solidFill>
                  <a:prstClr val="black"/>
                </a:solidFill>
              </a:rPr>
              <a:pPr eaLnBrk="1" hangingPunct="1"/>
              <a:t>5</a:t>
            </a:fld>
            <a:endParaRPr lang="en-GB" sz="13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CADFB21C-1255-4B84-8003-819335362F4F}" type="slidenum">
              <a:rPr lang="en-GB" smtClean="0"/>
              <a:t>6</a:t>
            </a:fld>
            <a:endParaRPr lang="en-GB"/>
          </a:p>
        </p:txBody>
      </p:sp>
    </p:spTree>
    <p:extLst>
      <p:ext uri="{BB962C8B-B14F-4D97-AF65-F5344CB8AC3E}">
        <p14:creationId xmlns:p14="http://schemas.microsoft.com/office/powerpoint/2010/main" val="456277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6463" y="744538"/>
            <a:ext cx="4968875" cy="3727450"/>
          </a:xfrm>
        </p:spPr>
      </p:sp>
      <p:sp>
        <p:nvSpPr>
          <p:cNvPr id="3" name="Notes Placeholder 2"/>
          <p:cNvSpPr>
            <a:spLocks noGrp="1"/>
          </p:cNvSpPr>
          <p:nvPr>
            <p:ph type="body" idx="1"/>
          </p:nvPr>
        </p:nvSpPr>
        <p:spPr/>
        <p:txBody>
          <a:bodyPr/>
          <a:lstStyle/>
          <a:p>
            <a:pPr marL="0" indent="0">
              <a:buFont typeface="+mj-lt"/>
              <a:buNone/>
            </a:pPr>
            <a:endParaRPr lang="en-GB" sz="1000" dirty="0"/>
          </a:p>
        </p:txBody>
      </p:sp>
      <p:sp>
        <p:nvSpPr>
          <p:cNvPr id="4" name="Slide Number Placeholder 3"/>
          <p:cNvSpPr>
            <a:spLocks noGrp="1"/>
          </p:cNvSpPr>
          <p:nvPr>
            <p:ph type="sldNum" sz="quarter" idx="10"/>
          </p:nvPr>
        </p:nvSpPr>
        <p:spPr/>
        <p:txBody>
          <a:bodyPr/>
          <a:lstStyle/>
          <a:p>
            <a:fld id="{CADFB21C-1255-4B84-8003-819335362F4F}" type="slidenum">
              <a:rPr lang="en-GB" smtClean="0"/>
              <a:t>7</a:t>
            </a:fld>
            <a:endParaRPr lang="en-GB"/>
          </a:p>
        </p:txBody>
      </p:sp>
    </p:spTree>
    <p:extLst>
      <p:ext uri="{BB962C8B-B14F-4D97-AF65-F5344CB8AC3E}">
        <p14:creationId xmlns:p14="http://schemas.microsoft.com/office/powerpoint/2010/main" val="937699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6463" y="744538"/>
            <a:ext cx="4968875" cy="3727450"/>
          </a:xfrm>
        </p:spPr>
      </p:sp>
      <p:sp>
        <p:nvSpPr>
          <p:cNvPr id="3" name="Notes Placeholder 2"/>
          <p:cNvSpPr>
            <a:spLocks noGrp="1"/>
          </p:cNvSpPr>
          <p:nvPr>
            <p:ph type="body" idx="1"/>
          </p:nvPr>
        </p:nvSpPr>
        <p:spPr/>
        <p:txBody>
          <a:bodyPr/>
          <a:lstStyle/>
          <a:p>
            <a:pPr marL="0" indent="0">
              <a:buFont typeface="+mj-lt"/>
              <a:buNone/>
            </a:pPr>
            <a:endParaRPr lang="en-GB" sz="1000" dirty="0"/>
          </a:p>
        </p:txBody>
      </p:sp>
      <p:sp>
        <p:nvSpPr>
          <p:cNvPr id="4" name="Slide Number Placeholder 3"/>
          <p:cNvSpPr>
            <a:spLocks noGrp="1"/>
          </p:cNvSpPr>
          <p:nvPr>
            <p:ph type="sldNum" sz="quarter" idx="10"/>
          </p:nvPr>
        </p:nvSpPr>
        <p:spPr/>
        <p:txBody>
          <a:bodyPr/>
          <a:lstStyle/>
          <a:p>
            <a:fld id="{BEE4A8E0-DECA-42A6-A14C-24779E18DCEE}"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324267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FDC6D67-938C-43B7-9D23-2774337397C2}" type="slidenum">
              <a:rPr lang="en-GB" smtClean="0"/>
              <a:pPr>
                <a:defRPr/>
              </a:pPr>
              <a:t>9</a:t>
            </a:fld>
            <a:endParaRPr lang="en-GB"/>
          </a:p>
        </p:txBody>
      </p:sp>
    </p:spTree>
    <p:extLst>
      <p:ext uri="{BB962C8B-B14F-4D97-AF65-F5344CB8AC3E}">
        <p14:creationId xmlns:p14="http://schemas.microsoft.com/office/powerpoint/2010/main" val="3064638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extLst>
              <a:ext uri="{28A0092B-C50C-407E-A947-70E740481C1C}">
                <a14:useLocalDpi xmlns:a14="http://schemas.microsoft.com/office/drawing/2010/main" val="0"/>
              </a:ext>
            </a:extLst>
          </a:blip>
          <a:srcRect l="2480"/>
          <a:stretch>
            <a:fillRect/>
          </a:stretch>
        </p:blipFill>
        <p:spPr bwMode="auto">
          <a:xfrm>
            <a:off x="-1542" y="0"/>
            <a:ext cx="91455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7"/>
          <p:cNvSpPr>
            <a:spLocks/>
          </p:cNvSpPr>
          <p:nvPr userDrawn="1"/>
        </p:nvSpPr>
        <p:spPr bwMode="auto">
          <a:xfrm>
            <a:off x="2048368" y="1032632"/>
            <a:ext cx="6293962" cy="1203476"/>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88188" tIns="44094" rIns="88188" bIns="44094"/>
          <a:lstStyle/>
          <a:p>
            <a:pPr fontAlgn="base">
              <a:spcBef>
                <a:spcPct val="0"/>
              </a:spcBef>
              <a:spcAft>
                <a:spcPct val="0"/>
              </a:spcAft>
            </a:pPr>
            <a:endParaRPr lang="en-GB">
              <a:solidFill>
                <a:srgbClr val="000000"/>
              </a:solidFill>
            </a:endParaRPr>
          </a:p>
        </p:txBody>
      </p:sp>
      <p:pic>
        <p:nvPicPr>
          <p:cNvPr id="6" name="Picture 8" descr="Logo Block 26x2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78696" y="591165"/>
            <a:ext cx="913314" cy="89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CIB_BM_Sign_PP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 y="5362727"/>
            <a:ext cx="9142449" cy="68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403480" y="1201985"/>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80" y="1706941"/>
            <a:ext cx="5251947" cy="319011"/>
          </a:xfrm>
        </p:spPr>
        <p:txBody>
          <a:bodyPr/>
          <a:lstStyle>
            <a:lvl1pPr algn="r">
              <a:defRPr sz="1700" b="1">
                <a:solidFill>
                  <a:schemeClr val="bg1"/>
                </a:solidFill>
              </a:defRPr>
            </a:lvl1pPr>
          </a:lstStyle>
          <a:p>
            <a:r>
              <a:rPr lang="en-GB"/>
              <a:t>Click to edit Master subtitle style</a:t>
            </a:r>
          </a:p>
        </p:txBody>
      </p:sp>
    </p:spTree>
    <p:extLst>
      <p:ext uri="{BB962C8B-B14F-4D97-AF65-F5344CB8AC3E}">
        <p14:creationId xmlns:p14="http://schemas.microsoft.com/office/powerpoint/2010/main" val="277121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extLst>
              <a:ext uri="{28A0092B-C50C-407E-A947-70E740481C1C}">
                <a14:useLocalDpi xmlns:a14="http://schemas.microsoft.com/office/drawing/2010/main" val="0"/>
              </a:ext>
            </a:extLst>
          </a:blip>
          <a:srcRect l="2480"/>
          <a:stretch>
            <a:fillRect/>
          </a:stretch>
        </p:blipFill>
        <p:spPr bwMode="auto">
          <a:xfrm>
            <a:off x="-1543" y="0"/>
            <a:ext cx="91455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7"/>
          <p:cNvSpPr>
            <a:spLocks/>
          </p:cNvSpPr>
          <p:nvPr userDrawn="1"/>
        </p:nvSpPr>
        <p:spPr bwMode="auto">
          <a:xfrm>
            <a:off x="2048368" y="1032632"/>
            <a:ext cx="6293962" cy="1203476"/>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88112" tIns="44055" rIns="88112" bIns="44055"/>
          <a:lstStyle/>
          <a:p>
            <a:pPr defTabSz="914400" fontAlgn="base">
              <a:spcBef>
                <a:spcPct val="0"/>
              </a:spcBef>
              <a:spcAft>
                <a:spcPct val="0"/>
              </a:spcAft>
            </a:pPr>
            <a:endParaRPr lang="en-GB">
              <a:solidFill>
                <a:srgbClr val="000000"/>
              </a:solidFill>
            </a:endParaRPr>
          </a:p>
        </p:txBody>
      </p:sp>
      <p:pic>
        <p:nvPicPr>
          <p:cNvPr id="6" name="Picture 8" descr="Logo Block 26x2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78696" y="591164"/>
            <a:ext cx="913314" cy="89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CIB_BM_Sign_PP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 y="5362727"/>
            <a:ext cx="9142449" cy="68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403490" y="1201995"/>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90" y="1706941"/>
            <a:ext cx="5251947" cy="319011"/>
          </a:xfrm>
        </p:spPr>
        <p:txBody>
          <a:bodyPr/>
          <a:lstStyle>
            <a:lvl1pPr algn="r">
              <a:defRPr sz="1700" b="1">
                <a:solidFill>
                  <a:schemeClr val="bg1"/>
                </a:solidFill>
              </a:defRPr>
            </a:lvl1pPr>
          </a:lstStyle>
          <a:p>
            <a:r>
              <a:rPr lang="en-GB"/>
              <a:t>Click to edit Master subtitle style</a:t>
            </a:r>
          </a:p>
        </p:txBody>
      </p:sp>
    </p:spTree>
    <p:extLst>
      <p:ext uri="{BB962C8B-B14F-4D97-AF65-F5344CB8AC3E}">
        <p14:creationId xmlns:p14="http://schemas.microsoft.com/office/powerpoint/2010/main" val="135143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Presentation Title</a:t>
            </a:r>
          </a:p>
        </p:txBody>
      </p:sp>
      <p:sp>
        <p:nvSpPr>
          <p:cNvPr id="5" name="Rectangle 6"/>
          <p:cNvSpPr>
            <a:spLocks noGrp="1" noChangeArrowheads="1"/>
          </p:cNvSpPr>
          <p:nvPr>
            <p:ph type="sldNum" sz="quarter" idx="11"/>
          </p:nvPr>
        </p:nvSpPr>
        <p:spPr>
          <a:ln/>
        </p:spPr>
        <p:txBody>
          <a:bodyPr/>
          <a:lstStyle>
            <a:lvl1pPr>
              <a:defRPr/>
            </a:lvl1pPr>
          </a:lstStyle>
          <a:p>
            <a:pPr>
              <a:defRPr/>
            </a:pPr>
            <a:fld id="{9F56718B-27FB-4DAE-97B1-E8BB58D4AC0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20792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Presentation Title</a:t>
            </a:r>
          </a:p>
        </p:txBody>
      </p:sp>
      <p:sp>
        <p:nvSpPr>
          <p:cNvPr id="3" name="Rectangle 6"/>
          <p:cNvSpPr>
            <a:spLocks noGrp="1" noChangeArrowheads="1"/>
          </p:cNvSpPr>
          <p:nvPr>
            <p:ph type="sldNum" sz="quarter" idx="11"/>
          </p:nvPr>
        </p:nvSpPr>
        <p:spPr>
          <a:ln/>
        </p:spPr>
        <p:txBody>
          <a:bodyPr/>
          <a:lstStyle>
            <a:lvl1pPr>
              <a:defRPr/>
            </a:lvl1pPr>
          </a:lstStyle>
          <a:p>
            <a:pPr>
              <a:defRPr/>
            </a:pPr>
            <a:fld id="{E4F39D55-CFC6-4209-BFD8-3CB6ADAB43B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82524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08633" y="353355"/>
            <a:ext cx="8049262" cy="288071"/>
          </a:xfrm>
        </p:spPr>
        <p:txBody>
          <a:bodyPr/>
          <a:lstStyle/>
          <a:p>
            <a:r>
              <a:rPr lang="en-US" smtClean="0"/>
              <a:t>Click to edit Master title style</a:t>
            </a:r>
            <a:endParaRPr lang="en-GB"/>
          </a:p>
        </p:txBody>
      </p:sp>
      <p:sp>
        <p:nvSpPr>
          <p:cNvPr id="3" name="Rectangle 22"/>
          <p:cNvSpPr>
            <a:spLocks noGrp="1" noChangeArrowheads="1"/>
          </p:cNvSpPr>
          <p:nvPr>
            <p:ph type="sldNum" sz="quarter" idx="10"/>
          </p:nvPr>
        </p:nvSpPr>
        <p:spPr/>
        <p:txBody>
          <a:bodyPr/>
          <a:lstStyle>
            <a:lvl1pPr>
              <a:defRPr/>
            </a:lvl1pPr>
          </a:lstStyle>
          <a:p>
            <a:pPr>
              <a:defRPr/>
            </a:pPr>
            <a:fld id="{88CC7E2D-A18D-4CD8-929F-DBD1DA62BE58}" type="slidenum">
              <a:rPr lang="en-GB">
                <a:solidFill>
                  <a:srgbClr val="000000"/>
                </a:solidFill>
              </a:rPr>
              <a:pPr>
                <a:defRPr/>
              </a:pPr>
              <a:t>‹#›</a:t>
            </a:fld>
            <a:endParaRPr lang="en-GB" noProof="1">
              <a:solidFill>
                <a:srgbClr val="000000"/>
              </a:solidFill>
            </a:endParaRPr>
          </a:p>
        </p:txBody>
      </p:sp>
    </p:spTree>
    <p:extLst>
      <p:ext uri="{BB962C8B-B14F-4D97-AF65-F5344CB8AC3E}">
        <p14:creationId xmlns:p14="http://schemas.microsoft.com/office/powerpoint/2010/main" val="1936182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08633" y="1133186"/>
            <a:ext cx="3949426" cy="5193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6918" y="1133186"/>
            <a:ext cx="3950977" cy="5193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4"/>
          <p:cNvSpPr>
            <a:spLocks noGrp="1"/>
          </p:cNvSpPr>
          <p:nvPr>
            <p:ph type="sldNum" sz="quarter" idx="10"/>
          </p:nvPr>
        </p:nvSpPr>
        <p:spPr>
          <a:xfrm>
            <a:off x="8629194" y="6309185"/>
            <a:ext cx="229492" cy="222250"/>
          </a:xfrm>
        </p:spPr>
        <p:txBody>
          <a:bodyPr/>
          <a:lstStyle>
            <a:lvl1pPr>
              <a:defRPr/>
            </a:lvl1pPr>
          </a:lstStyle>
          <a:p>
            <a:pPr>
              <a:defRPr/>
            </a:pPr>
            <a:fld id="{DFDFBCDD-69B1-4C56-B3AB-D3FE664DDCC3}" type="slidenum">
              <a:rPr lang="en-GB">
                <a:solidFill>
                  <a:srgbClr val="000000"/>
                </a:solidFill>
              </a:rPr>
              <a:pPr>
                <a:defRPr/>
              </a:pPr>
              <a:t>‹#›</a:t>
            </a:fld>
            <a:endParaRPr lang="en-GB" noProof="1">
              <a:solidFill>
                <a:srgbClr val="000000"/>
              </a:solidFill>
            </a:endParaRPr>
          </a:p>
        </p:txBody>
      </p:sp>
      <p:sp>
        <p:nvSpPr>
          <p:cNvPr id="6" name="Footer Placeholder 6"/>
          <p:cNvSpPr>
            <a:spLocks noGrp="1"/>
          </p:cNvSpPr>
          <p:nvPr>
            <p:ph type="ftr" sz="quarter" idx="11"/>
          </p:nvPr>
        </p:nvSpPr>
        <p:spPr/>
        <p:txBody>
          <a:bodyPr/>
          <a:lstStyle>
            <a:lvl1pPr>
              <a:defRPr/>
            </a:lvl1pPr>
          </a:lstStyle>
          <a:p>
            <a:pPr>
              <a:defRPr/>
            </a:pPr>
            <a:r>
              <a:rPr lang="en-GB"/>
              <a:t>Department / Name</a:t>
            </a:r>
          </a:p>
        </p:txBody>
      </p:sp>
    </p:spTree>
    <p:extLst>
      <p:ext uri="{BB962C8B-B14F-4D97-AF65-F5344CB8AC3E}">
        <p14:creationId xmlns:p14="http://schemas.microsoft.com/office/powerpoint/2010/main" val="3717378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p:txBody>
          <a:bodyPr/>
          <a:lstStyle>
            <a:lvl1pPr>
              <a:defRPr/>
            </a:lvl1pPr>
          </a:lstStyle>
          <a:p>
            <a:pPr>
              <a:defRPr/>
            </a:pPr>
            <a:fld id="{D3CBD30E-8E1A-4C34-B161-3D7A4B9A41E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63384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Presentation Title</a:t>
            </a:r>
          </a:p>
        </p:txBody>
      </p:sp>
      <p:sp>
        <p:nvSpPr>
          <p:cNvPr id="5" name="Rectangle 6"/>
          <p:cNvSpPr>
            <a:spLocks noGrp="1" noChangeArrowheads="1"/>
          </p:cNvSpPr>
          <p:nvPr>
            <p:ph type="sldNum" sz="quarter" idx="11"/>
          </p:nvPr>
        </p:nvSpPr>
        <p:spPr>
          <a:ln/>
        </p:spPr>
        <p:txBody>
          <a:bodyPr/>
          <a:lstStyle>
            <a:lvl1pPr>
              <a:defRPr/>
            </a:lvl1pPr>
          </a:lstStyle>
          <a:p>
            <a:fld id="{0954929B-32AB-497A-9E36-14FEA12B3ECA}" type="slidenum">
              <a:rPr lang="en-GB"/>
              <a:pPr/>
              <a:t>‹#›</a:t>
            </a:fld>
            <a:endParaRPr lang="en-GB"/>
          </a:p>
        </p:txBody>
      </p:sp>
    </p:spTree>
    <p:extLst>
      <p:ext uri="{BB962C8B-B14F-4D97-AF65-F5344CB8AC3E}">
        <p14:creationId xmlns:p14="http://schemas.microsoft.com/office/powerpoint/2010/main" val="132296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Presentation Title</a:t>
            </a:r>
          </a:p>
        </p:txBody>
      </p:sp>
      <p:sp>
        <p:nvSpPr>
          <p:cNvPr id="3" name="Rectangle 6"/>
          <p:cNvSpPr>
            <a:spLocks noGrp="1" noChangeArrowheads="1"/>
          </p:cNvSpPr>
          <p:nvPr>
            <p:ph type="sldNum" sz="quarter" idx="11"/>
          </p:nvPr>
        </p:nvSpPr>
        <p:spPr>
          <a:ln/>
        </p:spPr>
        <p:txBody>
          <a:bodyPr/>
          <a:lstStyle>
            <a:lvl1pPr>
              <a:defRPr/>
            </a:lvl1pPr>
          </a:lstStyle>
          <a:p>
            <a:fld id="{726A4AF2-351D-47A8-80A3-93EE1ABDEEF7}" type="slidenum">
              <a:rPr lang="en-GB"/>
              <a:pPr/>
              <a:t>‹#›</a:t>
            </a:fld>
            <a:endParaRPr lang="en-GB"/>
          </a:p>
        </p:txBody>
      </p:sp>
    </p:spTree>
    <p:extLst>
      <p:ext uri="{BB962C8B-B14F-4D97-AF65-F5344CB8AC3E}">
        <p14:creationId xmlns:p14="http://schemas.microsoft.com/office/powerpoint/2010/main" val="397598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p:txBody>
          <a:bodyPr/>
          <a:lstStyle>
            <a:lvl1pPr>
              <a:defRPr/>
            </a:lvl1pPr>
          </a:lstStyle>
          <a:p>
            <a:fld id="{C6EC9B8D-956B-4CE1-9AAE-5776DB56CC3C}" type="slidenum">
              <a:rPr lang="en-GB"/>
              <a:pPr/>
              <a:t>‹#›</a:t>
            </a:fld>
            <a:endParaRPr lang="en-GB"/>
          </a:p>
        </p:txBody>
      </p:sp>
    </p:spTree>
    <p:extLst>
      <p:ext uri="{BB962C8B-B14F-4D97-AF65-F5344CB8AC3E}">
        <p14:creationId xmlns:p14="http://schemas.microsoft.com/office/powerpoint/2010/main" val="26388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1226" y="1226157"/>
            <a:ext cx="3826927" cy="475040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7013" y="1226157"/>
            <a:ext cx="3828478" cy="475040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fld id="{255F3EFC-C96F-4BDE-AC27-1224C7FB4A02}" type="slidenum">
              <a:rPr lang="en-GB"/>
              <a:pPr/>
              <a:t>‹#›</a:t>
            </a:fld>
            <a:endParaRPr lang="en-GB"/>
          </a:p>
        </p:txBody>
      </p:sp>
    </p:spTree>
    <p:extLst>
      <p:ext uri="{BB962C8B-B14F-4D97-AF65-F5344CB8AC3E}">
        <p14:creationId xmlns:p14="http://schemas.microsoft.com/office/powerpoint/2010/main" val="221124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extLst>
              <a:ext uri="{28A0092B-C50C-407E-A947-70E740481C1C}">
                <a14:useLocalDpi xmlns:a14="http://schemas.microsoft.com/office/drawing/2010/main" val="0"/>
              </a:ext>
            </a:extLst>
          </a:blip>
          <a:srcRect l="2480"/>
          <a:stretch>
            <a:fillRect/>
          </a:stretch>
        </p:blipFill>
        <p:spPr bwMode="auto">
          <a:xfrm>
            <a:off x="-1547" y="0"/>
            <a:ext cx="91455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7"/>
          <p:cNvSpPr>
            <a:spLocks/>
          </p:cNvSpPr>
          <p:nvPr userDrawn="1"/>
        </p:nvSpPr>
        <p:spPr bwMode="auto">
          <a:xfrm>
            <a:off x="2048368" y="1032632"/>
            <a:ext cx="6293962" cy="1203476"/>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88302" tIns="44151" rIns="88302" bIns="44151"/>
          <a:lstStyle/>
          <a:p>
            <a:pPr defTabSz="914162" fontAlgn="base">
              <a:spcBef>
                <a:spcPct val="0"/>
              </a:spcBef>
              <a:spcAft>
                <a:spcPct val="0"/>
              </a:spcAft>
            </a:pPr>
            <a:endParaRPr lang="en-GB">
              <a:solidFill>
                <a:srgbClr val="000000"/>
              </a:solidFill>
            </a:endParaRPr>
          </a:p>
        </p:txBody>
      </p:sp>
      <p:pic>
        <p:nvPicPr>
          <p:cNvPr id="6" name="Picture 8" descr="Logo Block 26x2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78696" y="591160"/>
            <a:ext cx="913314" cy="89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CIB_BM_Sign_PPT"/>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 y="5362727"/>
            <a:ext cx="9142449" cy="68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403465" y="1201970"/>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5" y="1706941"/>
            <a:ext cx="5251947" cy="319011"/>
          </a:xfrm>
        </p:spPr>
        <p:txBody>
          <a:bodyPr/>
          <a:lstStyle>
            <a:lvl1pPr algn="r">
              <a:defRPr sz="1700" b="1">
                <a:solidFill>
                  <a:schemeClr val="bg1"/>
                </a:solidFill>
              </a:defRPr>
            </a:lvl1pPr>
          </a:lstStyle>
          <a:p>
            <a:r>
              <a:rPr lang="en-GB"/>
              <a:t>Click to edit Master subtitle style</a:t>
            </a:r>
          </a:p>
        </p:txBody>
      </p:sp>
    </p:spTree>
    <p:extLst>
      <p:ext uri="{BB962C8B-B14F-4D97-AF65-F5344CB8AC3E}">
        <p14:creationId xmlns:p14="http://schemas.microsoft.com/office/powerpoint/2010/main" val="14679830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t>Presentation Title</a:t>
            </a:r>
          </a:p>
        </p:txBody>
      </p:sp>
      <p:sp>
        <p:nvSpPr>
          <p:cNvPr id="5" name="Rectangle 6"/>
          <p:cNvSpPr>
            <a:spLocks noGrp="1" noChangeArrowheads="1"/>
          </p:cNvSpPr>
          <p:nvPr>
            <p:ph type="sldNum" sz="quarter" idx="11"/>
          </p:nvPr>
        </p:nvSpPr>
        <p:spPr>
          <a:ln/>
        </p:spPr>
        <p:txBody>
          <a:bodyPr/>
          <a:lstStyle>
            <a:lvl1pPr>
              <a:defRPr/>
            </a:lvl1pPr>
          </a:lstStyle>
          <a:p>
            <a:pPr>
              <a:defRPr/>
            </a:pPr>
            <a:fld id="{16002DCF-6B4A-4B93-8091-E8B3EE80171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666213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Presentation Title</a:t>
            </a:r>
          </a:p>
        </p:txBody>
      </p:sp>
      <p:sp>
        <p:nvSpPr>
          <p:cNvPr id="3" name="Rectangle 6"/>
          <p:cNvSpPr>
            <a:spLocks noGrp="1" noChangeArrowheads="1"/>
          </p:cNvSpPr>
          <p:nvPr>
            <p:ph type="sldNum" sz="quarter" idx="11"/>
          </p:nvPr>
        </p:nvSpPr>
        <p:spPr>
          <a:ln/>
        </p:spPr>
        <p:txBody>
          <a:bodyPr/>
          <a:lstStyle>
            <a:lvl1pPr>
              <a:defRPr/>
            </a:lvl1pPr>
          </a:lstStyle>
          <a:p>
            <a:pPr>
              <a:defRPr/>
            </a:pPr>
            <a:fld id="{3019999B-C2EF-4DF0-8F1A-DEBEC6C671B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5799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p:txBody>
          <a:bodyPr/>
          <a:lstStyle>
            <a:lvl1pPr>
              <a:defRPr/>
            </a:lvl1pPr>
          </a:lstStyle>
          <a:p>
            <a:pPr>
              <a:defRPr/>
            </a:pPr>
            <a:fld id="{0FA0DA22-4382-4301-B14C-CB9E2D57968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243780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3" descr="CIB BB alternative PPT"/>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 y="6271381"/>
            <a:ext cx="9142449" cy="38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Freeform 31"/>
          <p:cNvSpPr>
            <a:spLocks/>
          </p:cNvSpPr>
          <p:nvPr userDrawn="1"/>
        </p:nvSpPr>
        <p:spPr bwMode="auto">
          <a:xfrm>
            <a:off x="311675" y="523129"/>
            <a:ext cx="8829224" cy="238881"/>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a:extLst>
            <a:ext uri="{909E8E84-426E-40DD-AFC4-6F175D3DCCD1}">
              <a14:hiddenFill xmlns:a14="http://schemas.microsoft.com/office/drawing/2010/main">
                <a:solidFill>
                  <a:srgbClr val="FFFFFF"/>
                </a:solidFill>
              </a14:hiddenFill>
            </a:ext>
          </a:extLst>
        </p:spPr>
        <p:txBody>
          <a:bodyPr lIns="88188" tIns="44094" rIns="88188" bIns="44094"/>
          <a:lstStyle/>
          <a:p>
            <a:pPr fontAlgn="base">
              <a:spcBef>
                <a:spcPct val="0"/>
              </a:spcBef>
              <a:spcAft>
                <a:spcPct val="0"/>
              </a:spcAft>
            </a:pPr>
            <a:endParaRPr lang="en-GB">
              <a:solidFill>
                <a:srgbClr val="000000"/>
              </a:solidFill>
            </a:endParaRPr>
          </a:p>
        </p:txBody>
      </p:sp>
      <p:sp>
        <p:nvSpPr>
          <p:cNvPr id="2052" name="Rectangle 2"/>
          <p:cNvSpPr>
            <a:spLocks noGrp="1" noChangeArrowheads="1"/>
          </p:cNvSpPr>
          <p:nvPr>
            <p:ph type="title"/>
          </p:nvPr>
        </p:nvSpPr>
        <p:spPr bwMode="auto">
          <a:xfrm>
            <a:off x="708643" y="205619"/>
            <a:ext cx="7135948" cy="28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2053" name="Rectangle 3"/>
          <p:cNvSpPr>
            <a:spLocks noGrp="1" noChangeArrowheads="1"/>
          </p:cNvSpPr>
          <p:nvPr>
            <p:ph type="body" idx="1"/>
          </p:nvPr>
        </p:nvSpPr>
        <p:spPr bwMode="auto">
          <a:xfrm>
            <a:off x="708633" y="1096131"/>
            <a:ext cx="8117489" cy="486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Bulleted text level 1</a:t>
            </a:r>
          </a:p>
          <a:p>
            <a:pPr lvl="2"/>
            <a:r>
              <a:rPr lang="en-GB" smtClean="0"/>
              <a:t>Bulleted text level 2</a:t>
            </a:r>
          </a:p>
          <a:p>
            <a:pPr lvl="3"/>
            <a:r>
              <a:rPr lang="en-GB" smtClean="0"/>
              <a:t>Bulleted text level 3</a:t>
            </a:r>
          </a:p>
        </p:txBody>
      </p:sp>
      <p:sp>
        <p:nvSpPr>
          <p:cNvPr id="2" name="Rectangle 5"/>
          <p:cNvSpPr>
            <a:spLocks noGrp="1" noChangeArrowheads="1"/>
          </p:cNvSpPr>
          <p:nvPr>
            <p:ph type="ftr" sz="quarter" idx="3"/>
          </p:nvPr>
        </p:nvSpPr>
        <p:spPr bwMode="auto">
          <a:xfrm>
            <a:off x="1135062" y="520095"/>
            <a:ext cx="7687968" cy="15119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1">
                <a:solidFill>
                  <a:srgbClr val="78848A"/>
                </a:solidFill>
                <a:latin typeface="Arial Narrow" pitchFamily="34" charset="0"/>
                <a:cs typeface="Arial" charset="0"/>
              </a:defRPr>
            </a:lvl1pPr>
          </a:lstStyle>
          <a:p>
            <a:pPr fontAlgn="base">
              <a:spcBef>
                <a:spcPct val="0"/>
              </a:spcBef>
              <a:spcAft>
                <a:spcPct val="0"/>
              </a:spcAft>
              <a:defRPr/>
            </a:pPr>
            <a:r>
              <a:rPr lang="en-GB"/>
              <a:t>Presentation Title</a:t>
            </a:r>
          </a:p>
        </p:txBody>
      </p:sp>
      <p:sp>
        <p:nvSpPr>
          <p:cNvPr id="1030" name="Rectangle 6"/>
          <p:cNvSpPr>
            <a:spLocks noGrp="1" noChangeArrowheads="1"/>
          </p:cNvSpPr>
          <p:nvPr>
            <p:ph type="sldNum" sz="quarter" idx="4"/>
          </p:nvPr>
        </p:nvSpPr>
        <p:spPr bwMode="auto">
          <a:xfrm>
            <a:off x="8629204" y="6309185"/>
            <a:ext cx="18297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800">
                <a:solidFill>
                  <a:srgbClr val="000000"/>
                </a:solidFill>
              </a:defRPr>
            </a:lvl1pPr>
          </a:lstStyle>
          <a:p>
            <a:pPr fontAlgn="base">
              <a:spcBef>
                <a:spcPct val="0"/>
              </a:spcBef>
              <a:spcAft>
                <a:spcPct val="0"/>
              </a:spcAft>
            </a:pPr>
            <a:fld id="{E11AD84F-D619-4785-AC50-505A05A082BC}" type="slidenum">
              <a:rPr lang="en-GB"/>
              <a:pPr fontAlgn="base">
                <a:spcBef>
                  <a:spcPct val="0"/>
                </a:spcBef>
                <a:spcAft>
                  <a:spcPct val="0"/>
                </a:spcAft>
              </a:pPr>
              <a:t>‹#›</a:t>
            </a:fld>
            <a:endParaRPr lang="en-GB"/>
          </a:p>
        </p:txBody>
      </p:sp>
      <p:sp>
        <p:nvSpPr>
          <p:cNvPr id="2056" name="Line 32"/>
          <p:cNvSpPr>
            <a:spLocks noChangeShapeType="1"/>
          </p:cNvSpPr>
          <p:nvPr userDrawn="1"/>
        </p:nvSpPr>
        <p:spPr bwMode="auto">
          <a:xfrm>
            <a:off x="8619891" y="6363612"/>
            <a:ext cx="0" cy="1088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8188" tIns="44094" rIns="88188" bIns="44094"/>
          <a:lstStyle/>
          <a:p>
            <a:pPr fontAlgn="base">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902516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lgn="l" defTabSz="908767" rtl="0" eaLnBrk="0" fontAlgn="base" hangingPunct="0">
        <a:spcBef>
          <a:spcPct val="0"/>
        </a:spcBef>
        <a:spcAft>
          <a:spcPct val="0"/>
        </a:spcAft>
        <a:defRPr b="1">
          <a:solidFill>
            <a:schemeClr val="tx2"/>
          </a:solidFill>
          <a:latin typeface="+mj-lt"/>
          <a:ea typeface="+mj-ea"/>
          <a:cs typeface="+mj-cs"/>
        </a:defRPr>
      </a:lvl1pPr>
      <a:lvl2pPr algn="l" defTabSz="908767" rtl="0" eaLnBrk="0" fontAlgn="base" hangingPunct="0">
        <a:spcBef>
          <a:spcPct val="0"/>
        </a:spcBef>
        <a:spcAft>
          <a:spcPct val="0"/>
        </a:spcAft>
        <a:defRPr b="1">
          <a:solidFill>
            <a:schemeClr val="tx2"/>
          </a:solidFill>
          <a:latin typeface="Arial" charset="0"/>
          <a:cs typeface="Arial" charset="0"/>
        </a:defRPr>
      </a:lvl2pPr>
      <a:lvl3pPr algn="l" defTabSz="908767" rtl="0" eaLnBrk="0" fontAlgn="base" hangingPunct="0">
        <a:spcBef>
          <a:spcPct val="0"/>
        </a:spcBef>
        <a:spcAft>
          <a:spcPct val="0"/>
        </a:spcAft>
        <a:defRPr b="1">
          <a:solidFill>
            <a:schemeClr val="tx2"/>
          </a:solidFill>
          <a:latin typeface="Arial" charset="0"/>
          <a:cs typeface="Arial" charset="0"/>
        </a:defRPr>
      </a:lvl3pPr>
      <a:lvl4pPr algn="l" defTabSz="908767" rtl="0" eaLnBrk="0" fontAlgn="base" hangingPunct="0">
        <a:spcBef>
          <a:spcPct val="0"/>
        </a:spcBef>
        <a:spcAft>
          <a:spcPct val="0"/>
        </a:spcAft>
        <a:defRPr b="1">
          <a:solidFill>
            <a:schemeClr val="tx2"/>
          </a:solidFill>
          <a:latin typeface="Arial" charset="0"/>
          <a:cs typeface="Arial" charset="0"/>
        </a:defRPr>
      </a:lvl4pPr>
      <a:lvl5pPr algn="l" defTabSz="908767" rtl="0" eaLnBrk="0" fontAlgn="base" hangingPunct="0">
        <a:spcBef>
          <a:spcPct val="0"/>
        </a:spcBef>
        <a:spcAft>
          <a:spcPct val="0"/>
        </a:spcAft>
        <a:defRPr b="1">
          <a:solidFill>
            <a:schemeClr val="tx2"/>
          </a:solidFill>
          <a:latin typeface="Arial" charset="0"/>
          <a:cs typeface="Arial" charset="0"/>
        </a:defRPr>
      </a:lvl5pPr>
      <a:lvl6pPr marL="440941" algn="l" defTabSz="912496" rtl="0" fontAlgn="base">
        <a:spcBef>
          <a:spcPct val="0"/>
        </a:spcBef>
        <a:spcAft>
          <a:spcPct val="0"/>
        </a:spcAft>
        <a:defRPr b="1">
          <a:solidFill>
            <a:schemeClr val="tx2"/>
          </a:solidFill>
          <a:latin typeface="Arial" charset="0"/>
          <a:cs typeface="Arial" charset="0"/>
        </a:defRPr>
      </a:lvl6pPr>
      <a:lvl7pPr marL="881875" algn="l" defTabSz="912496" rtl="0" fontAlgn="base">
        <a:spcBef>
          <a:spcPct val="0"/>
        </a:spcBef>
        <a:spcAft>
          <a:spcPct val="0"/>
        </a:spcAft>
        <a:defRPr b="1">
          <a:solidFill>
            <a:schemeClr val="tx2"/>
          </a:solidFill>
          <a:latin typeface="Arial" charset="0"/>
          <a:cs typeface="Arial" charset="0"/>
        </a:defRPr>
      </a:lvl7pPr>
      <a:lvl8pPr marL="1322823" algn="l" defTabSz="912496" rtl="0" fontAlgn="base">
        <a:spcBef>
          <a:spcPct val="0"/>
        </a:spcBef>
        <a:spcAft>
          <a:spcPct val="0"/>
        </a:spcAft>
        <a:defRPr b="1">
          <a:solidFill>
            <a:schemeClr val="tx2"/>
          </a:solidFill>
          <a:latin typeface="Arial" charset="0"/>
          <a:cs typeface="Arial" charset="0"/>
        </a:defRPr>
      </a:lvl8pPr>
      <a:lvl9pPr marL="1763750" algn="l" defTabSz="912496" rtl="0" fontAlgn="base">
        <a:spcBef>
          <a:spcPct val="0"/>
        </a:spcBef>
        <a:spcAft>
          <a:spcPct val="0"/>
        </a:spcAft>
        <a:defRPr b="1">
          <a:solidFill>
            <a:schemeClr val="tx2"/>
          </a:solidFill>
          <a:latin typeface="Arial" charset="0"/>
          <a:cs typeface="Arial" charset="0"/>
        </a:defRPr>
      </a:lvl9pPr>
    </p:titleStyle>
    <p:bodyStyle>
      <a:lvl1pPr marL="326423" indent="-326423" algn="l" defTabSz="908767" rtl="0" eaLnBrk="0" fontAlgn="base" hangingPunct="0">
        <a:spcBef>
          <a:spcPct val="30000"/>
        </a:spcBef>
        <a:spcAft>
          <a:spcPct val="10000"/>
        </a:spcAft>
        <a:defRPr sz="1100">
          <a:solidFill>
            <a:srgbClr val="000000"/>
          </a:solidFill>
          <a:latin typeface="+mn-lt"/>
          <a:ea typeface="+mn-ea"/>
          <a:cs typeface="+mn-cs"/>
        </a:defRPr>
      </a:lvl1pPr>
      <a:lvl2pPr marL="170106" indent="-168575" algn="l" defTabSz="908767" rtl="0" eaLnBrk="0" fontAlgn="base" hangingPunct="0">
        <a:spcBef>
          <a:spcPct val="30000"/>
        </a:spcBef>
        <a:spcAft>
          <a:spcPct val="10000"/>
        </a:spcAft>
        <a:buClr>
          <a:srgbClr val="00915A"/>
        </a:buClr>
        <a:buFont typeface="Wingdings" pitchFamily="2" charset="2"/>
        <a:buChar char="n"/>
        <a:defRPr sz="1100">
          <a:solidFill>
            <a:srgbClr val="000000"/>
          </a:solidFill>
          <a:latin typeface="+mn-lt"/>
          <a:cs typeface="+mn-cs"/>
        </a:defRPr>
      </a:lvl2pPr>
      <a:lvl3pPr marL="340217" indent="-163979" algn="l" defTabSz="908767" rtl="0" eaLnBrk="0" fontAlgn="base" hangingPunct="0">
        <a:spcBef>
          <a:spcPct val="10000"/>
        </a:spcBef>
        <a:spcAft>
          <a:spcPct val="10000"/>
        </a:spcAft>
        <a:buClr>
          <a:srgbClr val="00915A"/>
        </a:buClr>
        <a:buSzPct val="110000"/>
        <a:buFont typeface="Wingdings" pitchFamily="2" charset="2"/>
        <a:buChar char="§"/>
        <a:defRPr sz="1100">
          <a:solidFill>
            <a:srgbClr val="000000"/>
          </a:solidFill>
          <a:latin typeface="+mn-lt"/>
          <a:cs typeface="+mn-cs"/>
        </a:defRPr>
      </a:lvl3pPr>
      <a:lvl4pPr marL="514917" indent="-168575" algn="l" defTabSz="908767" rtl="0" eaLnBrk="0" fontAlgn="base" hangingPunct="0">
        <a:spcBef>
          <a:spcPct val="10000"/>
        </a:spcBef>
        <a:spcAft>
          <a:spcPct val="0"/>
        </a:spcAft>
        <a:buClr>
          <a:srgbClr val="00915A"/>
        </a:buClr>
        <a:buSzPct val="80000"/>
        <a:buFont typeface="Wingdings" pitchFamily="2" charset="2"/>
        <a:buChar char="§"/>
        <a:defRPr sz="1100">
          <a:solidFill>
            <a:srgbClr val="000000"/>
          </a:solidFill>
          <a:latin typeface="+mn-lt"/>
          <a:cs typeface="+mn-cs"/>
        </a:defRPr>
      </a:lvl4pPr>
      <a:lvl5pPr marL="1034431" indent="-246732" algn="l" defTabSz="908767"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78976" indent="-251089" algn="l" defTabSz="91249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19914" indent="-251089" algn="l" defTabSz="91249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0853" indent="-251089" algn="l" defTabSz="91249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1788" indent="-251089" algn="l" defTabSz="91249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1875" rtl="0" eaLnBrk="1" latinLnBrk="0" hangingPunct="1">
        <a:defRPr sz="1700" kern="1200">
          <a:solidFill>
            <a:schemeClr val="tx1"/>
          </a:solidFill>
          <a:latin typeface="+mn-lt"/>
          <a:ea typeface="+mn-ea"/>
          <a:cs typeface="+mn-cs"/>
        </a:defRPr>
      </a:lvl1pPr>
      <a:lvl2pPr marL="440941" algn="l" defTabSz="881875" rtl="0" eaLnBrk="1" latinLnBrk="0" hangingPunct="1">
        <a:defRPr sz="1700" kern="1200">
          <a:solidFill>
            <a:schemeClr val="tx1"/>
          </a:solidFill>
          <a:latin typeface="+mn-lt"/>
          <a:ea typeface="+mn-ea"/>
          <a:cs typeface="+mn-cs"/>
        </a:defRPr>
      </a:lvl2pPr>
      <a:lvl3pPr marL="881875" algn="l" defTabSz="881875" rtl="0" eaLnBrk="1" latinLnBrk="0" hangingPunct="1">
        <a:defRPr sz="1700" kern="1200">
          <a:solidFill>
            <a:schemeClr val="tx1"/>
          </a:solidFill>
          <a:latin typeface="+mn-lt"/>
          <a:ea typeface="+mn-ea"/>
          <a:cs typeface="+mn-cs"/>
        </a:defRPr>
      </a:lvl3pPr>
      <a:lvl4pPr marL="1322823" algn="l" defTabSz="881875" rtl="0" eaLnBrk="1" latinLnBrk="0" hangingPunct="1">
        <a:defRPr sz="1700" kern="1200">
          <a:solidFill>
            <a:schemeClr val="tx1"/>
          </a:solidFill>
          <a:latin typeface="+mn-lt"/>
          <a:ea typeface="+mn-ea"/>
          <a:cs typeface="+mn-cs"/>
        </a:defRPr>
      </a:lvl4pPr>
      <a:lvl5pPr marL="1763750" algn="l" defTabSz="881875" rtl="0" eaLnBrk="1" latinLnBrk="0" hangingPunct="1">
        <a:defRPr sz="1700" kern="1200">
          <a:solidFill>
            <a:schemeClr val="tx1"/>
          </a:solidFill>
          <a:latin typeface="+mn-lt"/>
          <a:ea typeface="+mn-ea"/>
          <a:cs typeface="+mn-cs"/>
        </a:defRPr>
      </a:lvl5pPr>
      <a:lvl6pPr marL="2204687" algn="l" defTabSz="881875" rtl="0" eaLnBrk="1" latinLnBrk="0" hangingPunct="1">
        <a:defRPr sz="1700" kern="1200">
          <a:solidFill>
            <a:schemeClr val="tx1"/>
          </a:solidFill>
          <a:latin typeface="+mn-lt"/>
          <a:ea typeface="+mn-ea"/>
          <a:cs typeface="+mn-cs"/>
        </a:defRPr>
      </a:lvl6pPr>
      <a:lvl7pPr marL="2645626" algn="l" defTabSz="881875" rtl="0" eaLnBrk="1" latinLnBrk="0" hangingPunct="1">
        <a:defRPr sz="1700" kern="1200">
          <a:solidFill>
            <a:schemeClr val="tx1"/>
          </a:solidFill>
          <a:latin typeface="+mn-lt"/>
          <a:ea typeface="+mn-ea"/>
          <a:cs typeface="+mn-cs"/>
        </a:defRPr>
      </a:lvl7pPr>
      <a:lvl8pPr marL="3086562" algn="l" defTabSz="881875" rtl="0" eaLnBrk="1" latinLnBrk="0" hangingPunct="1">
        <a:defRPr sz="1700" kern="1200">
          <a:solidFill>
            <a:schemeClr val="tx1"/>
          </a:solidFill>
          <a:latin typeface="+mn-lt"/>
          <a:ea typeface="+mn-ea"/>
          <a:cs typeface="+mn-cs"/>
        </a:defRPr>
      </a:lvl8pPr>
      <a:lvl9pPr marL="3527500" algn="l" defTabSz="8818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3" descr="CIB BB alternative PP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 y="6271381"/>
            <a:ext cx="9142449" cy="38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Freeform 31"/>
          <p:cNvSpPr>
            <a:spLocks/>
          </p:cNvSpPr>
          <p:nvPr/>
        </p:nvSpPr>
        <p:spPr bwMode="auto">
          <a:xfrm>
            <a:off x="311675" y="523124"/>
            <a:ext cx="8829224" cy="238881"/>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a:extLst>
            <a:ext uri="{909E8E84-426E-40DD-AFC4-6F175D3DCCD1}">
              <a14:hiddenFill xmlns:a14="http://schemas.microsoft.com/office/drawing/2010/main">
                <a:solidFill>
                  <a:srgbClr val="FFFFFF"/>
                </a:solidFill>
              </a14:hiddenFill>
            </a:ext>
          </a:extLst>
        </p:spPr>
        <p:txBody>
          <a:bodyPr lIns="88302" tIns="44151" rIns="88302" bIns="44151"/>
          <a:lstStyle/>
          <a:p>
            <a:pPr defTabSz="914162" fontAlgn="base">
              <a:spcBef>
                <a:spcPct val="0"/>
              </a:spcBef>
              <a:spcAft>
                <a:spcPct val="0"/>
              </a:spcAft>
            </a:pPr>
            <a:endParaRPr lang="en-GB">
              <a:solidFill>
                <a:srgbClr val="000000"/>
              </a:solidFill>
            </a:endParaRPr>
          </a:p>
        </p:txBody>
      </p:sp>
      <p:sp>
        <p:nvSpPr>
          <p:cNvPr id="1028" name="Rectangle 2"/>
          <p:cNvSpPr>
            <a:spLocks noGrp="1" noChangeArrowheads="1"/>
          </p:cNvSpPr>
          <p:nvPr>
            <p:ph type="title"/>
          </p:nvPr>
        </p:nvSpPr>
        <p:spPr bwMode="auto">
          <a:xfrm>
            <a:off x="708638" y="205619"/>
            <a:ext cx="7135948" cy="28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9" name="Rectangle 3"/>
          <p:cNvSpPr>
            <a:spLocks noGrp="1" noChangeArrowheads="1"/>
          </p:cNvSpPr>
          <p:nvPr>
            <p:ph type="body" idx="1"/>
          </p:nvPr>
        </p:nvSpPr>
        <p:spPr bwMode="auto">
          <a:xfrm>
            <a:off x="708633" y="1096131"/>
            <a:ext cx="8117489" cy="486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Bulleted text level 1</a:t>
            </a:r>
          </a:p>
          <a:p>
            <a:pPr lvl="2"/>
            <a:r>
              <a:rPr lang="en-GB" smtClean="0"/>
              <a:t>Bulleted text level 2</a:t>
            </a:r>
          </a:p>
          <a:p>
            <a:pPr lvl="3"/>
            <a:r>
              <a:rPr lang="en-GB" smtClean="0"/>
              <a:t>Bulleted text level 3</a:t>
            </a:r>
          </a:p>
        </p:txBody>
      </p:sp>
      <p:sp>
        <p:nvSpPr>
          <p:cNvPr id="2" name="Rectangle 5"/>
          <p:cNvSpPr>
            <a:spLocks noGrp="1" noChangeArrowheads="1"/>
          </p:cNvSpPr>
          <p:nvPr>
            <p:ph type="ftr" sz="quarter" idx="3"/>
          </p:nvPr>
        </p:nvSpPr>
        <p:spPr bwMode="auto">
          <a:xfrm>
            <a:off x="1135058" y="520095"/>
            <a:ext cx="7687968" cy="15119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1">
                <a:solidFill>
                  <a:srgbClr val="78848A"/>
                </a:solidFill>
                <a:latin typeface="Arial Narrow" pitchFamily="34" charset="0"/>
                <a:cs typeface="Arial" charset="0"/>
              </a:defRPr>
            </a:lvl1pPr>
          </a:lstStyle>
          <a:p>
            <a:pPr defTabSz="914162" fontAlgn="base">
              <a:spcBef>
                <a:spcPct val="0"/>
              </a:spcBef>
              <a:spcAft>
                <a:spcPct val="0"/>
              </a:spcAft>
              <a:defRPr/>
            </a:pPr>
            <a:r>
              <a:rPr lang="en-GB" smtClean="0"/>
              <a:t>Presentation Title</a:t>
            </a:r>
            <a:endParaRPr lang="en-GB"/>
          </a:p>
        </p:txBody>
      </p:sp>
      <p:sp>
        <p:nvSpPr>
          <p:cNvPr id="1030" name="Rectangle 6"/>
          <p:cNvSpPr>
            <a:spLocks noGrp="1" noChangeArrowheads="1"/>
          </p:cNvSpPr>
          <p:nvPr>
            <p:ph type="sldNum" sz="quarter" idx="4"/>
          </p:nvPr>
        </p:nvSpPr>
        <p:spPr bwMode="auto">
          <a:xfrm>
            <a:off x="8629199" y="6309183"/>
            <a:ext cx="18297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800">
                <a:latin typeface="Arial" charset="0"/>
                <a:cs typeface="Arial" charset="0"/>
              </a:defRPr>
            </a:lvl1pPr>
          </a:lstStyle>
          <a:p>
            <a:pPr defTabSz="914162" fontAlgn="base">
              <a:spcBef>
                <a:spcPct val="0"/>
              </a:spcBef>
              <a:spcAft>
                <a:spcPct val="0"/>
              </a:spcAft>
              <a:defRPr/>
            </a:pPr>
            <a:fld id="{D17DA316-798D-45BF-BD21-94A2AD2D4E7D}" type="slidenum">
              <a:rPr lang="en-GB" smtClean="0">
                <a:solidFill>
                  <a:srgbClr val="000000"/>
                </a:solidFill>
              </a:rPr>
              <a:pPr defTabSz="914162" fontAlgn="base">
                <a:spcBef>
                  <a:spcPct val="0"/>
                </a:spcBef>
                <a:spcAft>
                  <a:spcPct val="0"/>
                </a:spcAft>
                <a:defRPr/>
              </a:pPr>
              <a:t>‹#›</a:t>
            </a:fld>
            <a:endParaRPr lang="en-GB">
              <a:solidFill>
                <a:srgbClr val="000000"/>
              </a:solidFill>
            </a:endParaRPr>
          </a:p>
        </p:txBody>
      </p:sp>
      <p:sp>
        <p:nvSpPr>
          <p:cNvPr id="1032" name="Line 32"/>
          <p:cNvSpPr>
            <a:spLocks noChangeShapeType="1"/>
          </p:cNvSpPr>
          <p:nvPr/>
        </p:nvSpPr>
        <p:spPr bwMode="auto">
          <a:xfrm>
            <a:off x="8619891" y="6363612"/>
            <a:ext cx="0" cy="1088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8302" tIns="44151" rIns="88302" bIns="44151"/>
          <a:lstStyle/>
          <a:p>
            <a:pPr defTabSz="914162" fontAlgn="base">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19171323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iming>
    <p:tnLst>
      <p:par>
        <p:cTn id="1" dur="indefinite" restart="never" nodeType="tmRoot"/>
      </p:par>
    </p:tnLst>
  </p:timing>
  <p:hf hdr="0"/>
  <p:txStyles>
    <p:titleStyle>
      <a:lvl1pPr algn="l" defTabSz="912226" rtl="0" eaLnBrk="0" fontAlgn="base" hangingPunct="0">
        <a:spcBef>
          <a:spcPct val="0"/>
        </a:spcBef>
        <a:spcAft>
          <a:spcPct val="0"/>
        </a:spcAft>
        <a:defRPr b="1">
          <a:solidFill>
            <a:schemeClr val="tx2"/>
          </a:solidFill>
          <a:latin typeface="+mj-lt"/>
          <a:ea typeface="+mj-ea"/>
          <a:cs typeface="+mj-cs"/>
        </a:defRPr>
      </a:lvl1pPr>
      <a:lvl2pPr algn="l" defTabSz="912226" rtl="0" eaLnBrk="0" fontAlgn="base" hangingPunct="0">
        <a:spcBef>
          <a:spcPct val="0"/>
        </a:spcBef>
        <a:spcAft>
          <a:spcPct val="0"/>
        </a:spcAft>
        <a:defRPr b="1">
          <a:solidFill>
            <a:schemeClr val="tx2"/>
          </a:solidFill>
          <a:latin typeface="Arial" charset="0"/>
          <a:cs typeface="Arial" charset="0"/>
        </a:defRPr>
      </a:lvl2pPr>
      <a:lvl3pPr algn="l" defTabSz="912226" rtl="0" eaLnBrk="0" fontAlgn="base" hangingPunct="0">
        <a:spcBef>
          <a:spcPct val="0"/>
        </a:spcBef>
        <a:spcAft>
          <a:spcPct val="0"/>
        </a:spcAft>
        <a:defRPr b="1">
          <a:solidFill>
            <a:schemeClr val="tx2"/>
          </a:solidFill>
          <a:latin typeface="Arial" charset="0"/>
          <a:cs typeface="Arial" charset="0"/>
        </a:defRPr>
      </a:lvl3pPr>
      <a:lvl4pPr algn="l" defTabSz="912226" rtl="0" eaLnBrk="0" fontAlgn="base" hangingPunct="0">
        <a:spcBef>
          <a:spcPct val="0"/>
        </a:spcBef>
        <a:spcAft>
          <a:spcPct val="0"/>
        </a:spcAft>
        <a:defRPr b="1">
          <a:solidFill>
            <a:schemeClr val="tx2"/>
          </a:solidFill>
          <a:latin typeface="Arial" charset="0"/>
          <a:cs typeface="Arial" charset="0"/>
        </a:defRPr>
      </a:lvl4pPr>
      <a:lvl5pPr algn="l" defTabSz="912226" rtl="0" eaLnBrk="0" fontAlgn="base" hangingPunct="0">
        <a:spcBef>
          <a:spcPct val="0"/>
        </a:spcBef>
        <a:spcAft>
          <a:spcPct val="0"/>
        </a:spcAft>
        <a:defRPr b="1">
          <a:solidFill>
            <a:schemeClr val="tx2"/>
          </a:solidFill>
          <a:latin typeface="Arial" charset="0"/>
          <a:cs typeface="Arial" charset="0"/>
        </a:defRPr>
      </a:lvl5pPr>
      <a:lvl6pPr marL="441511" algn="l" defTabSz="913681" rtl="0" fontAlgn="base">
        <a:spcBef>
          <a:spcPct val="0"/>
        </a:spcBef>
        <a:spcAft>
          <a:spcPct val="0"/>
        </a:spcAft>
        <a:defRPr b="1">
          <a:solidFill>
            <a:schemeClr val="tx2"/>
          </a:solidFill>
          <a:latin typeface="Arial" charset="0"/>
          <a:cs typeface="Arial" charset="0"/>
        </a:defRPr>
      </a:lvl6pPr>
      <a:lvl7pPr marL="883020" algn="l" defTabSz="913681" rtl="0" fontAlgn="base">
        <a:spcBef>
          <a:spcPct val="0"/>
        </a:spcBef>
        <a:spcAft>
          <a:spcPct val="0"/>
        </a:spcAft>
        <a:defRPr b="1">
          <a:solidFill>
            <a:schemeClr val="tx2"/>
          </a:solidFill>
          <a:latin typeface="Arial" charset="0"/>
          <a:cs typeface="Arial" charset="0"/>
        </a:defRPr>
      </a:lvl7pPr>
      <a:lvl8pPr marL="1324533" algn="l" defTabSz="913681" rtl="0" fontAlgn="base">
        <a:spcBef>
          <a:spcPct val="0"/>
        </a:spcBef>
        <a:spcAft>
          <a:spcPct val="0"/>
        </a:spcAft>
        <a:defRPr b="1">
          <a:solidFill>
            <a:schemeClr val="tx2"/>
          </a:solidFill>
          <a:latin typeface="Arial" charset="0"/>
          <a:cs typeface="Arial" charset="0"/>
        </a:defRPr>
      </a:lvl8pPr>
      <a:lvl9pPr marL="1766039" algn="l" defTabSz="913681" rtl="0" fontAlgn="base">
        <a:spcBef>
          <a:spcPct val="0"/>
        </a:spcBef>
        <a:spcAft>
          <a:spcPct val="0"/>
        </a:spcAft>
        <a:defRPr b="1">
          <a:solidFill>
            <a:schemeClr val="tx2"/>
          </a:solidFill>
          <a:latin typeface="Arial" charset="0"/>
          <a:cs typeface="Arial" charset="0"/>
        </a:defRPr>
      </a:lvl9pPr>
    </p:titleStyle>
    <p:bodyStyle>
      <a:lvl1pPr marL="329628" indent="-329628" algn="l" defTabSz="912226" rtl="0" eaLnBrk="0" fontAlgn="base" hangingPunct="0">
        <a:spcBef>
          <a:spcPct val="30000"/>
        </a:spcBef>
        <a:spcAft>
          <a:spcPct val="10000"/>
        </a:spcAft>
        <a:defRPr sz="1100">
          <a:solidFill>
            <a:srgbClr val="000000"/>
          </a:solidFill>
          <a:latin typeface="+mn-lt"/>
          <a:ea typeface="+mn-ea"/>
          <a:cs typeface="+mn-cs"/>
        </a:defRPr>
      </a:lvl1pPr>
      <a:lvl2pPr marL="173247" indent="-171715" algn="l" defTabSz="912226" rtl="0" eaLnBrk="0" fontAlgn="base" hangingPunct="0">
        <a:spcBef>
          <a:spcPct val="30000"/>
        </a:spcBef>
        <a:spcAft>
          <a:spcPct val="10000"/>
        </a:spcAft>
        <a:buClr>
          <a:srgbClr val="00915A"/>
        </a:buClr>
        <a:buFont typeface="Wingdings" pitchFamily="2" charset="2"/>
        <a:buChar char="n"/>
        <a:defRPr sz="1100">
          <a:solidFill>
            <a:srgbClr val="000000"/>
          </a:solidFill>
          <a:latin typeface="+mn-lt"/>
          <a:cs typeface="+mn-cs"/>
        </a:defRPr>
      </a:lvl2pPr>
      <a:lvl3pPr marL="343425" indent="-167116" algn="l" defTabSz="912226" rtl="0" eaLnBrk="0" fontAlgn="base" hangingPunct="0">
        <a:spcBef>
          <a:spcPct val="10000"/>
        </a:spcBef>
        <a:spcAft>
          <a:spcPct val="10000"/>
        </a:spcAft>
        <a:buClr>
          <a:srgbClr val="00915A"/>
        </a:buClr>
        <a:buSzPct val="110000"/>
        <a:buFont typeface="Wingdings" pitchFamily="2" charset="2"/>
        <a:buChar char="§"/>
        <a:defRPr sz="1100">
          <a:solidFill>
            <a:srgbClr val="000000"/>
          </a:solidFill>
          <a:latin typeface="+mn-lt"/>
          <a:cs typeface="+mn-cs"/>
        </a:defRPr>
      </a:lvl3pPr>
      <a:lvl4pPr marL="518205" indent="-171715" algn="l" defTabSz="912226" rtl="0" eaLnBrk="0" fontAlgn="base" hangingPunct="0">
        <a:spcBef>
          <a:spcPct val="10000"/>
        </a:spcBef>
        <a:spcAft>
          <a:spcPct val="0"/>
        </a:spcAft>
        <a:buClr>
          <a:srgbClr val="00915A"/>
        </a:buClr>
        <a:buSzPct val="80000"/>
        <a:buFont typeface="Wingdings" pitchFamily="2" charset="2"/>
        <a:buChar char="§"/>
        <a:defRPr sz="1100">
          <a:solidFill>
            <a:srgbClr val="000000"/>
          </a:solidFill>
          <a:latin typeface="+mn-lt"/>
          <a:cs typeface="+mn-cs"/>
        </a:defRPr>
      </a:lvl4pPr>
      <a:lvl5pPr marL="1037946" indent="-249904" algn="l" defTabSz="912226"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0898" indent="-251415" algn="l" defTabSz="913681"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408" indent="-251415" algn="l" defTabSz="913681"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3918" indent="-251415" algn="l" defTabSz="913681"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426" indent="-251415" algn="l" defTabSz="913681"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020" rtl="0" eaLnBrk="1" latinLnBrk="0" hangingPunct="1">
        <a:defRPr sz="1700" kern="1200">
          <a:solidFill>
            <a:schemeClr val="tx1"/>
          </a:solidFill>
          <a:latin typeface="+mn-lt"/>
          <a:ea typeface="+mn-ea"/>
          <a:cs typeface="+mn-cs"/>
        </a:defRPr>
      </a:lvl1pPr>
      <a:lvl2pPr marL="441511" algn="l" defTabSz="883020" rtl="0" eaLnBrk="1" latinLnBrk="0" hangingPunct="1">
        <a:defRPr sz="1700" kern="1200">
          <a:solidFill>
            <a:schemeClr val="tx1"/>
          </a:solidFill>
          <a:latin typeface="+mn-lt"/>
          <a:ea typeface="+mn-ea"/>
          <a:cs typeface="+mn-cs"/>
        </a:defRPr>
      </a:lvl2pPr>
      <a:lvl3pPr marL="883020" algn="l" defTabSz="883020" rtl="0" eaLnBrk="1" latinLnBrk="0" hangingPunct="1">
        <a:defRPr sz="1700" kern="1200">
          <a:solidFill>
            <a:schemeClr val="tx1"/>
          </a:solidFill>
          <a:latin typeface="+mn-lt"/>
          <a:ea typeface="+mn-ea"/>
          <a:cs typeface="+mn-cs"/>
        </a:defRPr>
      </a:lvl3pPr>
      <a:lvl4pPr marL="1324533" algn="l" defTabSz="883020" rtl="0" eaLnBrk="1" latinLnBrk="0" hangingPunct="1">
        <a:defRPr sz="1700" kern="1200">
          <a:solidFill>
            <a:schemeClr val="tx1"/>
          </a:solidFill>
          <a:latin typeface="+mn-lt"/>
          <a:ea typeface="+mn-ea"/>
          <a:cs typeface="+mn-cs"/>
        </a:defRPr>
      </a:lvl4pPr>
      <a:lvl5pPr marL="1766039" algn="l" defTabSz="883020" rtl="0" eaLnBrk="1" latinLnBrk="0" hangingPunct="1">
        <a:defRPr sz="1700" kern="1200">
          <a:solidFill>
            <a:schemeClr val="tx1"/>
          </a:solidFill>
          <a:latin typeface="+mn-lt"/>
          <a:ea typeface="+mn-ea"/>
          <a:cs typeface="+mn-cs"/>
        </a:defRPr>
      </a:lvl5pPr>
      <a:lvl6pPr marL="2207550" algn="l" defTabSz="883020" rtl="0" eaLnBrk="1" latinLnBrk="0" hangingPunct="1">
        <a:defRPr sz="1700" kern="1200">
          <a:solidFill>
            <a:schemeClr val="tx1"/>
          </a:solidFill>
          <a:latin typeface="+mn-lt"/>
          <a:ea typeface="+mn-ea"/>
          <a:cs typeface="+mn-cs"/>
        </a:defRPr>
      </a:lvl6pPr>
      <a:lvl7pPr marL="2649061" algn="l" defTabSz="883020" rtl="0" eaLnBrk="1" latinLnBrk="0" hangingPunct="1">
        <a:defRPr sz="1700" kern="1200">
          <a:solidFill>
            <a:schemeClr val="tx1"/>
          </a:solidFill>
          <a:latin typeface="+mn-lt"/>
          <a:ea typeface="+mn-ea"/>
          <a:cs typeface="+mn-cs"/>
        </a:defRPr>
      </a:lvl7pPr>
      <a:lvl8pPr marL="3090569" algn="l" defTabSz="883020" rtl="0" eaLnBrk="1" latinLnBrk="0" hangingPunct="1">
        <a:defRPr sz="1700" kern="1200">
          <a:solidFill>
            <a:schemeClr val="tx1"/>
          </a:solidFill>
          <a:latin typeface="+mn-lt"/>
          <a:ea typeface="+mn-ea"/>
          <a:cs typeface="+mn-cs"/>
        </a:defRPr>
      </a:lvl8pPr>
      <a:lvl9pPr marL="3532079" algn="l" defTabSz="88302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3" descr="CIB BB alternative PP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 y="6271381"/>
            <a:ext cx="9142449" cy="38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Freeform 31"/>
          <p:cNvSpPr>
            <a:spLocks/>
          </p:cNvSpPr>
          <p:nvPr/>
        </p:nvSpPr>
        <p:spPr bwMode="auto">
          <a:xfrm>
            <a:off x="311675" y="523128"/>
            <a:ext cx="8829224" cy="238881"/>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a:extLst>
            <a:ext uri="{909E8E84-426E-40DD-AFC4-6F175D3DCCD1}">
              <a14:hiddenFill xmlns:a14="http://schemas.microsoft.com/office/drawing/2010/main">
                <a:solidFill>
                  <a:srgbClr val="FFFFFF"/>
                </a:solidFill>
              </a14:hiddenFill>
            </a:ext>
          </a:extLst>
        </p:spPr>
        <p:txBody>
          <a:bodyPr lIns="88112" tIns="44055" rIns="88112" bIns="44055"/>
          <a:lstStyle/>
          <a:p>
            <a:pPr defTabSz="914400" fontAlgn="base">
              <a:spcBef>
                <a:spcPct val="0"/>
              </a:spcBef>
              <a:spcAft>
                <a:spcPct val="0"/>
              </a:spcAft>
            </a:pPr>
            <a:endParaRPr lang="en-GB">
              <a:solidFill>
                <a:srgbClr val="000000"/>
              </a:solidFill>
            </a:endParaRPr>
          </a:p>
        </p:txBody>
      </p:sp>
      <p:sp>
        <p:nvSpPr>
          <p:cNvPr id="1028" name="Rectangle 2"/>
          <p:cNvSpPr>
            <a:spLocks noGrp="1" noChangeArrowheads="1"/>
          </p:cNvSpPr>
          <p:nvPr>
            <p:ph type="title"/>
          </p:nvPr>
        </p:nvSpPr>
        <p:spPr bwMode="auto">
          <a:xfrm>
            <a:off x="708642" y="205619"/>
            <a:ext cx="7135948" cy="28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9" name="Rectangle 3"/>
          <p:cNvSpPr>
            <a:spLocks noGrp="1" noChangeArrowheads="1"/>
          </p:cNvSpPr>
          <p:nvPr>
            <p:ph type="body" idx="1"/>
          </p:nvPr>
        </p:nvSpPr>
        <p:spPr bwMode="auto">
          <a:xfrm>
            <a:off x="708633" y="1096131"/>
            <a:ext cx="8117489" cy="486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Bulleted text level 1</a:t>
            </a:r>
          </a:p>
          <a:p>
            <a:pPr lvl="2"/>
            <a:r>
              <a:rPr lang="en-GB" smtClean="0"/>
              <a:t>Bulleted text level 2</a:t>
            </a:r>
          </a:p>
          <a:p>
            <a:pPr lvl="3"/>
            <a:r>
              <a:rPr lang="en-GB" smtClean="0"/>
              <a:t>Bulleted text level 3</a:t>
            </a:r>
          </a:p>
        </p:txBody>
      </p:sp>
      <p:sp>
        <p:nvSpPr>
          <p:cNvPr id="2" name="Rectangle 5"/>
          <p:cNvSpPr>
            <a:spLocks noGrp="1" noChangeArrowheads="1"/>
          </p:cNvSpPr>
          <p:nvPr>
            <p:ph type="ftr" sz="quarter" idx="3"/>
          </p:nvPr>
        </p:nvSpPr>
        <p:spPr bwMode="auto">
          <a:xfrm>
            <a:off x="1135062" y="520095"/>
            <a:ext cx="7687968" cy="15119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1">
                <a:solidFill>
                  <a:srgbClr val="78848A"/>
                </a:solidFill>
                <a:latin typeface="Arial Narrow" pitchFamily="34" charset="0"/>
                <a:cs typeface="Arial" charset="0"/>
              </a:defRPr>
            </a:lvl1pPr>
          </a:lstStyle>
          <a:p>
            <a:pPr defTabSz="914400" fontAlgn="base">
              <a:spcBef>
                <a:spcPct val="0"/>
              </a:spcBef>
              <a:spcAft>
                <a:spcPct val="0"/>
              </a:spcAft>
              <a:defRPr/>
            </a:pPr>
            <a:r>
              <a:rPr lang="en-GB"/>
              <a:t>Presentation Title</a:t>
            </a:r>
          </a:p>
        </p:txBody>
      </p:sp>
      <p:sp>
        <p:nvSpPr>
          <p:cNvPr id="1030" name="Rectangle 6"/>
          <p:cNvSpPr>
            <a:spLocks noGrp="1" noChangeArrowheads="1"/>
          </p:cNvSpPr>
          <p:nvPr>
            <p:ph type="sldNum" sz="quarter" idx="4"/>
          </p:nvPr>
        </p:nvSpPr>
        <p:spPr bwMode="auto">
          <a:xfrm>
            <a:off x="8629203" y="6309185"/>
            <a:ext cx="18297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sz="800">
                <a:latin typeface="Arial" pitchFamily="34" charset="0"/>
                <a:cs typeface="Arial" pitchFamily="34" charset="0"/>
              </a:defRPr>
            </a:lvl1pPr>
          </a:lstStyle>
          <a:p>
            <a:pPr defTabSz="914400" fontAlgn="base">
              <a:spcBef>
                <a:spcPct val="0"/>
              </a:spcBef>
              <a:spcAft>
                <a:spcPct val="0"/>
              </a:spcAft>
              <a:defRPr/>
            </a:pPr>
            <a:fld id="{D521EDE0-8F39-4BF4-8FF9-D37D4C4022F1}" type="slidenum">
              <a:rPr lang="en-GB">
                <a:solidFill>
                  <a:srgbClr val="000000"/>
                </a:solidFill>
              </a:rPr>
              <a:pPr defTabSz="914400" fontAlgn="base">
                <a:spcBef>
                  <a:spcPct val="0"/>
                </a:spcBef>
                <a:spcAft>
                  <a:spcPct val="0"/>
                </a:spcAft>
                <a:defRPr/>
              </a:pPr>
              <a:t>‹#›</a:t>
            </a:fld>
            <a:endParaRPr lang="en-GB">
              <a:solidFill>
                <a:srgbClr val="000000"/>
              </a:solidFill>
            </a:endParaRPr>
          </a:p>
        </p:txBody>
      </p:sp>
      <p:sp>
        <p:nvSpPr>
          <p:cNvPr id="1032" name="Line 32"/>
          <p:cNvSpPr>
            <a:spLocks noChangeShapeType="1"/>
          </p:cNvSpPr>
          <p:nvPr/>
        </p:nvSpPr>
        <p:spPr bwMode="auto">
          <a:xfrm>
            <a:off x="8619891" y="6363612"/>
            <a:ext cx="0" cy="1088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88112" tIns="44055" rIns="88112" bIns="44055"/>
          <a:lstStyle/>
          <a:p>
            <a:pPr defTabSz="914400" fontAlgn="base">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326093476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hdr="0"/>
  <p:txStyles>
    <p:titleStyle>
      <a:lvl1pPr algn="l" defTabSz="905782" rtl="0" eaLnBrk="0" fontAlgn="base" hangingPunct="0">
        <a:spcBef>
          <a:spcPct val="0"/>
        </a:spcBef>
        <a:spcAft>
          <a:spcPct val="0"/>
        </a:spcAft>
        <a:defRPr b="1">
          <a:solidFill>
            <a:schemeClr val="tx2"/>
          </a:solidFill>
          <a:latin typeface="+mj-lt"/>
          <a:ea typeface="+mj-ea"/>
          <a:cs typeface="+mj-cs"/>
        </a:defRPr>
      </a:lvl1pPr>
      <a:lvl2pPr algn="l" defTabSz="905782" rtl="0" eaLnBrk="0" fontAlgn="base" hangingPunct="0">
        <a:spcBef>
          <a:spcPct val="0"/>
        </a:spcBef>
        <a:spcAft>
          <a:spcPct val="0"/>
        </a:spcAft>
        <a:defRPr b="1">
          <a:solidFill>
            <a:schemeClr val="tx2"/>
          </a:solidFill>
          <a:latin typeface="Arial" charset="0"/>
          <a:cs typeface="Arial" charset="0"/>
        </a:defRPr>
      </a:lvl2pPr>
      <a:lvl3pPr algn="l" defTabSz="905782" rtl="0" eaLnBrk="0" fontAlgn="base" hangingPunct="0">
        <a:spcBef>
          <a:spcPct val="0"/>
        </a:spcBef>
        <a:spcAft>
          <a:spcPct val="0"/>
        </a:spcAft>
        <a:defRPr b="1">
          <a:solidFill>
            <a:schemeClr val="tx2"/>
          </a:solidFill>
          <a:latin typeface="Arial" charset="0"/>
          <a:cs typeface="Arial" charset="0"/>
        </a:defRPr>
      </a:lvl3pPr>
      <a:lvl4pPr algn="l" defTabSz="905782" rtl="0" eaLnBrk="0" fontAlgn="base" hangingPunct="0">
        <a:spcBef>
          <a:spcPct val="0"/>
        </a:spcBef>
        <a:spcAft>
          <a:spcPct val="0"/>
        </a:spcAft>
        <a:defRPr b="1">
          <a:solidFill>
            <a:schemeClr val="tx2"/>
          </a:solidFill>
          <a:latin typeface="Arial" charset="0"/>
          <a:cs typeface="Arial" charset="0"/>
        </a:defRPr>
      </a:lvl4pPr>
      <a:lvl5pPr algn="l" defTabSz="905782" rtl="0" eaLnBrk="0" fontAlgn="base" hangingPunct="0">
        <a:spcBef>
          <a:spcPct val="0"/>
        </a:spcBef>
        <a:spcAft>
          <a:spcPct val="0"/>
        </a:spcAft>
        <a:defRPr b="1">
          <a:solidFill>
            <a:schemeClr val="tx2"/>
          </a:solidFill>
          <a:latin typeface="Arial" charset="0"/>
          <a:cs typeface="Arial" charset="0"/>
        </a:defRPr>
      </a:lvl5pPr>
      <a:lvl6pPr marL="440561" algn="l" defTabSz="911708" rtl="0" fontAlgn="base">
        <a:spcBef>
          <a:spcPct val="0"/>
        </a:spcBef>
        <a:spcAft>
          <a:spcPct val="0"/>
        </a:spcAft>
        <a:defRPr b="1">
          <a:solidFill>
            <a:schemeClr val="tx2"/>
          </a:solidFill>
          <a:latin typeface="Arial" charset="0"/>
          <a:cs typeface="Arial" charset="0"/>
        </a:defRPr>
      </a:lvl6pPr>
      <a:lvl7pPr marL="881113" algn="l" defTabSz="911708" rtl="0" fontAlgn="base">
        <a:spcBef>
          <a:spcPct val="0"/>
        </a:spcBef>
        <a:spcAft>
          <a:spcPct val="0"/>
        </a:spcAft>
        <a:defRPr b="1">
          <a:solidFill>
            <a:schemeClr val="tx2"/>
          </a:solidFill>
          <a:latin typeface="Arial" charset="0"/>
          <a:cs typeface="Arial" charset="0"/>
        </a:defRPr>
      </a:lvl7pPr>
      <a:lvl8pPr marL="1321683" algn="l" defTabSz="911708" rtl="0" fontAlgn="base">
        <a:spcBef>
          <a:spcPct val="0"/>
        </a:spcBef>
        <a:spcAft>
          <a:spcPct val="0"/>
        </a:spcAft>
        <a:defRPr b="1">
          <a:solidFill>
            <a:schemeClr val="tx2"/>
          </a:solidFill>
          <a:latin typeface="Arial" charset="0"/>
          <a:cs typeface="Arial" charset="0"/>
        </a:defRPr>
      </a:lvl8pPr>
      <a:lvl9pPr marL="1762226" algn="l" defTabSz="911708" rtl="0" fontAlgn="base">
        <a:spcBef>
          <a:spcPct val="0"/>
        </a:spcBef>
        <a:spcAft>
          <a:spcPct val="0"/>
        </a:spcAft>
        <a:defRPr b="1">
          <a:solidFill>
            <a:schemeClr val="tx2"/>
          </a:solidFill>
          <a:latin typeface="Arial" charset="0"/>
          <a:cs typeface="Arial" charset="0"/>
        </a:defRPr>
      </a:lvl9pPr>
    </p:titleStyle>
    <p:bodyStyle>
      <a:lvl1pPr marL="323384" indent="-323384" algn="l" defTabSz="905782" rtl="0" eaLnBrk="0" fontAlgn="base" hangingPunct="0">
        <a:spcBef>
          <a:spcPct val="30000"/>
        </a:spcBef>
        <a:spcAft>
          <a:spcPct val="10000"/>
        </a:spcAft>
        <a:defRPr sz="1100">
          <a:solidFill>
            <a:srgbClr val="000000"/>
          </a:solidFill>
          <a:latin typeface="+mn-lt"/>
          <a:ea typeface="+mn-ea"/>
          <a:cs typeface="+mn-cs"/>
        </a:defRPr>
      </a:lvl1pPr>
      <a:lvl2pPr marL="167059" indent="-165522" algn="l" defTabSz="905782" rtl="0" eaLnBrk="0" fontAlgn="base" hangingPunct="0">
        <a:spcBef>
          <a:spcPct val="30000"/>
        </a:spcBef>
        <a:spcAft>
          <a:spcPct val="10000"/>
        </a:spcAft>
        <a:buClr>
          <a:srgbClr val="00915A"/>
        </a:buClr>
        <a:buFont typeface="Wingdings" pitchFamily="2" charset="2"/>
        <a:buChar char="n"/>
        <a:defRPr sz="1100">
          <a:solidFill>
            <a:srgbClr val="000000"/>
          </a:solidFill>
          <a:latin typeface="+mn-lt"/>
          <a:cs typeface="+mn-cs"/>
        </a:defRPr>
      </a:lvl2pPr>
      <a:lvl3pPr marL="337177" indent="-160925" algn="l" defTabSz="905782" rtl="0" eaLnBrk="0" fontAlgn="base" hangingPunct="0">
        <a:spcBef>
          <a:spcPct val="10000"/>
        </a:spcBef>
        <a:spcAft>
          <a:spcPct val="10000"/>
        </a:spcAft>
        <a:buClr>
          <a:srgbClr val="00915A"/>
        </a:buClr>
        <a:buSzPct val="110000"/>
        <a:buFont typeface="Wingdings" pitchFamily="2" charset="2"/>
        <a:buChar char="§"/>
        <a:defRPr sz="1100">
          <a:solidFill>
            <a:srgbClr val="000000"/>
          </a:solidFill>
          <a:latin typeface="+mn-lt"/>
          <a:cs typeface="+mn-cs"/>
        </a:defRPr>
      </a:lvl3pPr>
      <a:lvl4pPr marL="511896" indent="-165522" algn="l" defTabSz="905782" rtl="0" eaLnBrk="0" fontAlgn="base" hangingPunct="0">
        <a:spcBef>
          <a:spcPct val="10000"/>
        </a:spcBef>
        <a:spcAft>
          <a:spcPct val="0"/>
        </a:spcAft>
        <a:buClr>
          <a:srgbClr val="00915A"/>
        </a:buClr>
        <a:buSzPct val="80000"/>
        <a:buFont typeface="Wingdings" pitchFamily="2" charset="2"/>
        <a:buChar char="§"/>
        <a:defRPr sz="1100">
          <a:solidFill>
            <a:srgbClr val="000000"/>
          </a:solidFill>
          <a:latin typeface="+mn-lt"/>
          <a:cs typeface="+mn-cs"/>
        </a:defRPr>
      </a:lvl4pPr>
      <a:lvl5pPr marL="1031456" indent="-243687" algn="l" defTabSz="905782"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77696" indent="-250871" algn="l" defTabSz="911708"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18255" indent="-250871" algn="l" defTabSz="911708"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58812" indent="-250871" algn="l" defTabSz="911708"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799367" indent="-250871" algn="l" defTabSz="911708"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1113" rtl="0" eaLnBrk="1" latinLnBrk="0" hangingPunct="1">
        <a:defRPr sz="1700" kern="1200">
          <a:solidFill>
            <a:schemeClr val="tx1"/>
          </a:solidFill>
          <a:latin typeface="+mn-lt"/>
          <a:ea typeface="+mn-ea"/>
          <a:cs typeface="+mn-cs"/>
        </a:defRPr>
      </a:lvl1pPr>
      <a:lvl2pPr marL="440561" algn="l" defTabSz="881113" rtl="0" eaLnBrk="1" latinLnBrk="0" hangingPunct="1">
        <a:defRPr sz="1700" kern="1200">
          <a:solidFill>
            <a:schemeClr val="tx1"/>
          </a:solidFill>
          <a:latin typeface="+mn-lt"/>
          <a:ea typeface="+mn-ea"/>
          <a:cs typeface="+mn-cs"/>
        </a:defRPr>
      </a:lvl2pPr>
      <a:lvl3pPr marL="881113" algn="l" defTabSz="881113" rtl="0" eaLnBrk="1" latinLnBrk="0" hangingPunct="1">
        <a:defRPr sz="1700" kern="1200">
          <a:solidFill>
            <a:schemeClr val="tx1"/>
          </a:solidFill>
          <a:latin typeface="+mn-lt"/>
          <a:ea typeface="+mn-ea"/>
          <a:cs typeface="+mn-cs"/>
        </a:defRPr>
      </a:lvl3pPr>
      <a:lvl4pPr marL="1321683" algn="l" defTabSz="881113" rtl="0" eaLnBrk="1" latinLnBrk="0" hangingPunct="1">
        <a:defRPr sz="1700" kern="1200">
          <a:solidFill>
            <a:schemeClr val="tx1"/>
          </a:solidFill>
          <a:latin typeface="+mn-lt"/>
          <a:ea typeface="+mn-ea"/>
          <a:cs typeface="+mn-cs"/>
        </a:defRPr>
      </a:lvl4pPr>
      <a:lvl5pPr marL="1762226" algn="l" defTabSz="881113" rtl="0" eaLnBrk="1" latinLnBrk="0" hangingPunct="1">
        <a:defRPr sz="1700" kern="1200">
          <a:solidFill>
            <a:schemeClr val="tx1"/>
          </a:solidFill>
          <a:latin typeface="+mn-lt"/>
          <a:ea typeface="+mn-ea"/>
          <a:cs typeface="+mn-cs"/>
        </a:defRPr>
      </a:lvl5pPr>
      <a:lvl6pPr marL="2202780" algn="l" defTabSz="881113" rtl="0" eaLnBrk="1" latinLnBrk="0" hangingPunct="1">
        <a:defRPr sz="1700" kern="1200">
          <a:solidFill>
            <a:schemeClr val="tx1"/>
          </a:solidFill>
          <a:latin typeface="+mn-lt"/>
          <a:ea typeface="+mn-ea"/>
          <a:cs typeface="+mn-cs"/>
        </a:defRPr>
      </a:lvl6pPr>
      <a:lvl7pPr marL="2643338" algn="l" defTabSz="881113" rtl="0" eaLnBrk="1" latinLnBrk="0" hangingPunct="1">
        <a:defRPr sz="1700" kern="1200">
          <a:solidFill>
            <a:schemeClr val="tx1"/>
          </a:solidFill>
          <a:latin typeface="+mn-lt"/>
          <a:ea typeface="+mn-ea"/>
          <a:cs typeface="+mn-cs"/>
        </a:defRPr>
      </a:lvl7pPr>
      <a:lvl8pPr marL="3083894" algn="l" defTabSz="881113" rtl="0" eaLnBrk="1" latinLnBrk="0" hangingPunct="1">
        <a:defRPr sz="1700" kern="1200">
          <a:solidFill>
            <a:schemeClr val="tx1"/>
          </a:solidFill>
          <a:latin typeface="+mn-lt"/>
          <a:ea typeface="+mn-ea"/>
          <a:cs typeface="+mn-cs"/>
        </a:defRPr>
      </a:lvl8pPr>
      <a:lvl9pPr marL="3524449" algn="l" defTabSz="88111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10.xml"/><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tags" Target="../tags/tag5.xml"/><Relationship Id="rId7" Type="http://schemas.openxmlformats.org/officeDocument/2006/relationships/chart" Target="../charts/chart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chart" Target="../charts/chart4.xml"/><Relationship Id="rId5" Type="http://schemas.openxmlformats.org/officeDocument/2006/relationships/notesSlide" Target="../notesSlides/notesSlide5.xml"/><Relationship Id="rId4" Type="http://schemas.openxmlformats.org/officeDocument/2006/relationships/slideLayout" Target="../slideLayouts/slideLayout3.xml"/><Relationship Id="rId9"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slideLayout" Target="../slideLayouts/slideLayout3.xml"/><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tags" Target="../tags/tag9.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tags" Target="../tags/tag8.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chart" Target="../charts/chart10.xml"/><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notesSlide" Target="../notesSlides/notesSlide7.xml"/><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9.xml"/><Relationship Id="rId4"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1720715"/>
            <a:ext cx="6120680" cy="517071"/>
          </a:xfrm>
        </p:spPr>
        <p:txBody>
          <a:bodyPr/>
          <a:lstStyle/>
          <a:p>
            <a:r>
              <a:rPr lang="en-GB" sz="2400" dirty="0" smtClean="0"/>
              <a:t>A Snapshot of the Hungarian </a:t>
            </a:r>
            <a:r>
              <a:rPr lang="en-GB" sz="2400" dirty="0"/>
              <a:t>Loan Market </a:t>
            </a: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6396" y="3782324"/>
            <a:ext cx="1155055" cy="114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644133" y="4928184"/>
            <a:ext cx="1582739" cy="215444"/>
          </a:xfrm>
          <a:prstGeom prst="rect">
            <a:avLst/>
          </a:prstGeom>
          <a:noFill/>
        </p:spPr>
        <p:txBody>
          <a:bodyPr wrap="square" lIns="91369" tIns="45685" rIns="91369" bIns="45685" rtlCol="0">
            <a:spAutoFit/>
          </a:bodyPr>
          <a:lstStyle/>
          <a:p>
            <a:pPr marL="175954" lvl="2" algn="ctr" defTabSz="936836">
              <a:spcBef>
                <a:spcPct val="10000"/>
              </a:spcBef>
              <a:spcAft>
                <a:spcPct val="10000"/>
              </a:spcAft>
              <a:buClr>
                <a:srgbClr val="00915A"/>
              </a:buClr>
              <a:buSzPct val="110000"/>
            </a:pPr>
            <a:r>
              <a:rPr lang="en-GB" sz="800" b="1" kern="0" dirty="0">
                <a:solidFill>
                  <a:schemeClr val="bg1"/>
                </a:solidFill>
                <a:latin typeface="Arial Narrow" pitchFamily="34" charset="0"/>
                <a:cs typeface="Arial"/>
              </a:rPr>
              <a:t>EMEA Loan House</a:t>
            </a:r>
          </a:p>
        </p:txBody>
      </p:sp>
      <p:grpSp>
        <p:nvGrpSpPr>
          <p:cNvPr id="9" name="Group 8"/>
          <p:cNvGrpSpPr/>
          <p:nvPr/>
        </p:nvGrpSpPr>
        <p:grpSpPr>
          <a:xfrm>
            <a:off x="6968106" y="3782325"/>
            <a:ext cx="1582739" cy="1473346"/>
            <a:chOff x="6968106" y="3782325"/>
            <a:chExt cx="1582739" cy="1473346"/>
          </a:xfrm>
        </p:grpSpPr>
        <p:sp>
          <p:nvSpPr>
            <p:cNvPr id="10" name="TextBox 9"/>
            <p:cNvSpPr txBox="1"/>
            <p:nvPr/>
          </p:nvSpPr>
          <p:spPr>
            <a:xfrm>
              <a:off x="6968106" y="4917117"/>
              <a:ext cx="1582739" cy="338554"/>
            </a:xfrm>
            <a:prstGeom prst="rect">
              <a:avLst/>
            </a:prstGeom>
            <a:noFill/>
          </p:spPr>
          <p:txBody>
            <a:bodyPr wrap="square" rtlCol="0">
              <a:spAutoFit/>
            </a:bodyPr>
            <a:lstStyle/>
            <a:p>
              <a:pPr marL="175954" lvl="2" algn="ctr" defTabSz="936836">
                <a:spcBef>
                  <a:spcPct val="10000"/>
                </a:spcBef>
                <a:spcAft>
                  <a:spcPct val="10000"/>
                </a:spcAft>
                <a:buClr>
                  <a:srgbClr val="00915A"/>
                </a:buClr>
                <a:buSzPct val="110000"/>
              </a:pPr>
              <a:r>
                <a:rPr lang="en-GB" sz="800" b="1" kern="0" dirty="0">
                  <a:solidFill>
                    <a:schemeClr val="bg1"/>
                  </a:solidFill>
                  <a:latin typeface="Arial Narrow" pitchFamily="34" charset="0"/>
                  <a:cs typeface="Arial"/>
                </a:rPr>
                <a:t>Best Arranger of Western European </a:t>
              </a:r>
              <a:r>
                <a:rPr lang="en-GB" sz="800" b="1" kern="0" dirty="0" smtClean="0">
                  <a:solidFill>
                    <a:schemeClr val="bg1"/>
                  </a:solidFill>
                  <a:latin typeface="Arial Narrow" pitchFamily="34" charset="0"/>
                  <a:cs typeface="Arial"/>
                </a:rPr>
                <a:t>Loans</a:t>
              </a:r>
              <a:endParaRPr lang="en-GB" sz="800" b="1" kern="0" dirty="0">
                <a:solidFill>
                  <a:schemeClr val="bg1"/>
                </a:solidFill>
                <a:latin typeface="Arial Narrow" pitchFamily="34" charset="0"/>
                <a:cs typeface="Arial"/>
              </a:endParaRPr>
            </a:p>
          </p:txBody>
        </p:sp>
        <p:pic>
          <p:nvPicPr>
            <p:cNvPr id="11" name="Picture 2" descr="C:\Users\GUILLEMINP\AppData\Local\Microsoft\Windows\Temporary Internet Files\Content.Outlook\LQSFUFLJ\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5486" y="3782325"/>
              <a:ext cx="1101866" cy="11488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4649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4"/>
          <p:cNvSpPr txBox="1">
            <a:spLocks/>
          </p:cNvSpPr>
          <p:nvPr/>
        </p:nvSpPr>
        <p:spPr bwMode="auto">
          <a:xfrm>
            <a:off x="8629195" y="6309179"/>
            <a:ext cx="18297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46150" eaLnBrk="0" hangingPunct="0">
              <a:defRPr sz="1900">
                <a:solidFill>
                  <a:schemeClr val="tx1"/>
                </a:solidFill>
                <a:latin typeface="Arial" charset="0"/>
                <a:cs typeface="Arial" charset="0"/>
              </a:defRPr>
            </a:lvl1pPr>
            <a:lvl2pPr marL="742950" indent="-285750" defTabSz="946150" eaLnBrk="0" hangingPunct="0">
              <a:defRPr sz="1900">
                <a:solidFill>
                  <a:schemeClr val="tx1"/>
                </a:solidFill>
                <a:latin typeface="Arial" charset="0"/>
                <a:cs typeface="Arial" charset="0"/>
              </a:defRPr>
            </a:lvl2pPr>
            <a:lvl3pPr marL="1143000" indent="-228600" defTabSz="946150" eaLnBrk="0" hangingPunct="0">
              <a:defRPr sz="1900">
                <a:solidFill>
                  <a:schemeClr val="tx1"/>
                </a:solidFill>
                <a:latin typeface="Arial" charset="0"/>
                <a:cs typeface="Arial" charset="0"/>
              </a:defRPr>
            </a:lvl3pPr>
            <a:lvl4pPr marL="1600200" indent="-228600" defTabSz="946150" eaLnBrk="0" hangingPunct="0">
              <a:defRPr sz="1900">
                <a:solidFill>
                  <a:schemeClr val="tx1"/>
                </a:solidFill>
                <a:latin typeface="Arial" charset="0"/>
                <a:cs typeface="Arial" charset="0"/>
              </a:defRPr>
            </a:lvl4pPr>
            <a:lvl5pPr marL="2057400" indent="-228600" defTabSz="946150" eaLnBrk="0" hangingPunct="0">
              <a:defRPr sz="1900">
                <a:solidFill>
                  <a:schemeClr val="tx1"/>
                </a:solidFill>
                <a:latin typeface="Arial" charset="0"/>
                <a:cs typeface="Arial" charset="0"/>
              </a:defRPr>
            </a:lvl5pPr>
            <a:lvl6pPr marL="2514600" indent="-228600" defTabSz="946150" eaLnBrk="0" fontAlgn="base" hangingPunct="0">
              <a:spcBef>
                <a:spcPct val="0"/>
              </a:spcBef>
              <a:spcAft>
                <a:spcPct val="0"/>
              </a:spcAft>
              <a:defRPr sz="1900">
                <a:solidFill>
                  <a:schemeClr val="tx1"/>
                </a:solidFill>
                <a:latin typeface="Arial" charset="0"/>
                <a:cs typeface="Arial" charset="0"/>
              </a:defRPr>
            </a:lvl6pPr>
            <a:lvl7pPr marL="2971800" indent="-228600" defTabSz="946150" eaLnBrk="0" fontAlgn="base" hangingPunct="0">
              <a:spcBef>
                <a:spcPct val="0"/>
              </a:spcBef>
              <a:spcAft>
                <a:spcPct val="0"/>
              </a:spcAft>
              <a:defRPr sz="1900">
                <a:solidFill>
                  <a:schemeClr val="tx1"/>
                </a:solidFill>
                <a:latin typeface="Arial" charset="0"/>
                <a:cs typeface="Arial" charset="0"/>
              </a:defRPr>
            </a:lvl7pPr>
            <a:lvl8pPr marL="3429000" indent="-228600" defTabSz="946150" eaLnBrk="0" fontAlgn="base" hangingPunct="0">
              <a:spcBef>
                <a:spcPct val="0"/>
              </a:spcBef>
              <a:spcAft>
                <a:spcPct val="0"/>
              </a:spcAft>
              <a:defRPr sz="1900">
                <a:solidFill>
                  <a:schemeClr val="tx1"/>
                </a:solidFill>
                <a:latin typeface="Arial" charset="0"/>
                <a:cs typeface="Arial" charset="0"/>
              </a:defRPr>
            </a:lvl8pPr>
            <a:lvl9pPr marL="3886200" indent="-228600" defTabSz="946150" eaLnBrk="0" fontAlgn="base" hangingPunct="0">
              <a:spcBef>
                <a:spcPct val="0"/>
              </a:spcBef>
              <a:spcAft>
                <a:spcPct val="0"/>
              </a:spcAft>
              <a:defRPr sz="1900">
                <a:solidFill>
                  <a:schemeClr val="tx1"/>
                </a:solidFill>
                <a:latin typeface="Arial" charset="0"/>
                <a:cs typeface="Arial" charset="0"/>
              </a:defRPr>
            </a:lvl9pPr>
          </a:lstStyle>
          <a:p>
            <a:pPr algn="r" eaLnBrk="1" hangingPunct="1"/>
            <a:fld id="{14D51AEB-D001-4A64-B393-D90A2B80E095}" type="slidenum">
              <a:rPr lang="en-GB" sz="800"/>
              <a:pPr algn="r" eaLnBrk="1" hangingPunct="1"/>
              <a:t>10</a:t>
            </a:fld>
            <a:endParaRPr lang="en-GB" sz="800"/>
          </a:p>
        </p:txBody>
      </p:sp>
      <p:sp>
        <p:nvSpPr>
          <p:cNvPr id="12" name="Rectangle 4"/>
          <p:cNvSpPr txBox="1">
            <a:spLocks noChangeArrowheads="1"/>
          </p:cNvSpPr>
          <p:nvPr/>
        </p:nvSpPr>
        <p:spPr>
          <a:xfrm>
            <a:off x="589234" y="776833"/>
            <a:ext cx="8179517" cy="2652167"/>
          </a:xfrm>
          <a:prstGeom prst="rect">
            <a:avLst/>
          </a:prstGeom>
          <a:noFill/>
        </p:spPr>
        <p:txBody>
          <a:bodyPr lIns="88340" tIns="44170" rIns="88340" bIns="44170"/>
          <a:lstStyle/>
          <a:p>
            <a:pPr lvl="1">
              <a:spcBef>
                <a:spcPts val="193"/>
              </a:spcBef>
              <a:spcAft>
                <a:spcPts val="193"/>
              </a:spcAft>
              <a:buClr>
                <a:srgbClr val="00915A"/>
              </a:buClr>
              <a:buSzPct val="85000"/>
              <a:tabLst>
                <a:tab pos="257659" algn="l"/>
              </a:tabLst>
              <a:defRPr/>
            </a:pPr>
            <a:endParaRPr lang="en-GB" sz="1500" dirty="0">
              <a:solidFill>
                <a:srgbClr val="000000"/>
              </a:solidFill>
              <a:latin typeface="Arial" pitchFamily="34" charset="0"/>
              <a:ea typeface="ＭＳ Ｐゴシック" pitchFamily="34" charset="-128"/>
              <a:cs typeface="Arial" pitchFamily="34" charset="0"/>
            </a:endParaRPr>
          </a:p>
          <a:p>
            <a:pPr marL="268079" lvl="1" indent="-252000" eaLnBrk="0" fontAlgn="base" hangingPunct="0">
              <a:spcBef>
                <a:spcPts val="193"/>
              </a:spcBef>
              <a:spcAft>
                <a:spcPts val="600"/>
              </a:spcAft>
              <a:buClr>
                <a:srgbClr val="00915A"/>
              </a:buClr>
              <a:buSzPct val="120000"/>
              <a:buFont typeface="Wingdings" panose="05000000000000000000" pitchFamily="2" charset="2"/>
              <a:buChar char="n"/>
              <a:tabLst>
                <a:tab pos="7791731" algn="r"/>
              </a:tabLst>
              <a:defRPr/>
            </a:pPr>
            <a:r>
              <a:rPr lang="en-GB" sz="1400" dirty="0">
                <a:solidFill>
                  <a:srgbClr val="000000"/>
                </a:solidFill>
                <a:cs typeface="Times New Roman" pitchFamily="18" charset="0"/>
              </a:rPr>
              <a:t>Domestic banks own approx. </a:t>
            </a:r>
            <a:r>
              <a:rPr lang="en-GB" sz="1400" dirty="0" smtClean="0">
                <a:solidFill>
                  <a:srgbClr val="000000"/>
                </a:solidFill>
                <a:cs typeface="Times New Roman" pitchFamily="18" charset="0"/>
              </a:rPr>
              <a:t>50% </a:t>
            </a:r>
            <a:r>
              <a:rPr lang="en-GB" sz="1400" dirty="0">
                <a:solidFill>
                  <a:srgbClr val="000000"/>
                </a:solidFill>
                <a:cs typeface="Times New Roman" pitchFamily="18" charset="0"/>
              </a:rPr>
              <a:t>of Hungarian </a:t>
            </a:r>
            <a:r>
              <a:rPr lang="en-GB" sz="1400" dirty="0" smtClean="0">
                <a:solidFill>
                  <a:srgbClr val="000000"/>
                </a:solidFill>
                <a:cs typeface="Times New Roman" pitchFamily="18" charset="0"/>
              </a:rPr>
              <a:t>banking assets today</a:t>
            </a:r>
            <a:endParaRPr lang="en-GB" sz="1400" dirty="0">
              <a:solidFill>
                <a:srgbClr val="000000"/>
              </a:solidFill>
              <a:cs typeface="Times New Roman" pitchFamily="18" charset="0"/>
            </a:endParaRPr>
          </a:p>
          <a:p>
            <a:pPr marL="268079" lvl="1" indent="-252000" eaLnBrk="0" fontAlgn="base" hangingPunct="0">
              <a:spcBef>
                <a:spcPts val="193"/>
              </a:spcBef>
              <a:spcAft>
                <a:spcPts val="600"/>
              </a:spcAft>
              <a:buClr>
                <a:srgbClr val="00915A"/>
              </a:buClr>
              <a:buSzPct val="120000"/>
              <a:buFont typeface="Wingdings" panose="05000000000000000000" pitchFamily="2" charset="2"/>
              <a:buChar char="n"/>
              <a:tabLst>
                <a:tab pos="7791731" algn="r"/>
              </a:tabLst>
              <a:defRPr/>
            </a:pPr>
            <a:r>
              <a:rPr lang="en-GB" sz="1400" dirty="0" smtClean="0">
                <a:solidFill>
                  <a:srgbClr val="000000"/>
                </a:solidFill>
                <a:cs typeface="Times New Roman" pitchFamily="18" charset="0"/>
              </a:rPr>
              <a:t>Government’s </a:t>
            </a:r>
            <a:r>
              <a:rPr lang="en-GB" sz="1400" dirty="0">
                <a:solidFill>
                  <a:srgbClr val="000000"/>
                </a:solidFill>
                <a:cs typeface="Times New Roman" pitchFamily="18" charset="0"/>
              </a:rPr>
              <a:t>target of </a:t>
            </a:r>
            <a:r>
              <a:rPr lang="en-GB" sz="1400" dirty="0" smtClean="0">
                <a:solidFill>
                  <a:srgbClr val="000000"/>
                </a:solidFill>
                <a:cs typeface="Times New Roman" pitchFamily="18" charset="0"/>
              </a:rPr>
              <a:t> 60-70% domestic ownership - still a bit to go... </a:t>
            </a:r>
            <a:endParaRPr lang="en-GB" sz="1400" dirty="0">
              <a:solidFill>
                <a:srgbClr val="000000"/>
              </a:solidFill>
              <a:cs typeface="Times New Roman" pitchFamily="18" charset="0"/>
            </a:endParaRPr>
          </a:p>
          <a:p>
            <a:pPr marL="268079" lvl="1" indent="-252000" eaLnBrk="0" fontAlgn="base" hangingPunct="0">
              <a:spcBef>
                <a:spcPts val="193"/>
              </a:spcBef>
              <a:spcAft>
                <a:spcPts val="600"/>
              </a:spcAft>
              <a:buClr>
                <a:srgbClr val="00915A"/>
              </a:buClr>
              <a:buSzPct val="120000"/>
              <a:buFont typeface="Wingdings" panose="05000000000000000000" pitchFamily="2" charset="2"/>
              <a:buChar char="n"/>
              <a:tabLst>
                <a:tab pos="7791731" algn="r"/>
              </a:tabLst>
              <a:defRPr/>
            </a:pPr>
            <a:r>
              <a:rPr lang="en-GB" sz="1400" dirty="0">
                <a:solidFill>
                  <a:srgbClr val="000000"/>
                </a:solidFill>
                <a:cs typeface="Times New Roman" pitchFamily="18" charset="0"/>
              </a:rPr>
              <a:t>Consolidation of the banking sector is expected</a:t>
            </a:r>
          </a:p>
          <a:p>
            <a:pPr marL="268079" lvl="1" indent="-252000" eaLnBrk="0" fontAlgn="base" hangingPunct="0">
              <a:spcBef>
                <a:spcPts val="193"/>
              </a:spcBef>
              <a:spcAft>
                <a:spcPts val="600"/>
              </a:spcAft>
              <a:buClr>
                <a:srgbClr val="00915A"/>
              </a:buClr>
              <a:buSzPct val="120000"/>
              <a:buFont typeface="Wingdings" panose="05000000000000000000" pitchFamily="2" charset="2"/>
              <a:buChar char="n"/>
              <a:tabLst>
                <a:tab pos="7791731" algn="r"/>
              </a:tabLst>
              <a:defRPr/>
            </a:pPr>
            <a:endParaRPr lang="en-GB" sz="1400" dirty="0">
              <a:solidFill>
                <a:srgbClr val="000000"/>
              </a:solidFill>
              <a:cs typeface="Times New Roman" pitchFamily="18" charset="0"/>
            </a:endParaRPr>
          </a:p>
          <a:p>
            <a:pPr marL="16079" lvl="1" eaLnBrk="0" fontAlgn="base" hangingPunct="0">
              <a:spcBef>
                <a:spcPts val="193"/>
              </a:spcBef>
              <a:spcAft>
                <a:spcPts val="600"/>
              </a:spcAft>
              <a:buClr>
                <a:srgbClr val="00915A"/>
              </a:buClr>
              <a:buSzPct val="120000"/>
              <a:tabLst>
                <a:tab pos="7791731" algn="r"/>
              </a:tabLst>
              <a:defRPr/>
            </a:pPr>
            <a:endParaRPr lang="en-GB" sz="1400" dirty="0">
              <a:solidFill>
                <a:srgbClr val="000000"/>
              </a:solidFill>
              <a:cs typeface="Times New Roman" pitchFamily="18" charset="0"/>
            </a:endParaRPr>
          </a:p>
          <a:p>
            <a:pPr marL="268079" lvl="1" indent="-252000" eaLnBrk="0" fontAlgn="base" hangingPunct="0">
              <a:spcBef>
                <a:spcPts val="193"/>
              </a:spcBef>
              <a:spcAft>
                <a:spcPts val="600"/>
              </a:spcAft>
              <a:buClr>
                <a:srgbClr val="00915A"/>
              </a:buClr>
              <a:buSzPct val="120000"/>
              <a:buFont typeface="Wingdings" panose="05000000000000000000" pitchFamily="2" charset="2"/>
              <a:buChar char="n"/>
              <a:tabLst>
                <a:tab pos="7791731" algn="r"/>
              </a:tabLst>
              <a:defRPr/>
            </a:pPr>
            <a:r>
              <a:rPr lang="en-GB" sz="1400" dirty="0">
                <a:solidFill>
                  <a:srgbClr val="000000"/>
                </a:solidFill>
                <a:cs typeface="Times New Roman" pitchFamily="18" charset="0"/>
              </a:rPr>
              <a:t>The Scheme seems to have helped increase domestic demand, but as debt financed, it is a question for how long the program can go on without putting pressure </a:t>
            </a:r>
            <a:r>
              <a:rPr lang="en-GB" sz="1400" dirty="0" smtClean="0">
                <a:solidFill>
                  <a:srgbClr val="000000"/>
                </a:solidFill>
                <a:cs typeface="Times New Roman" pitchFamily="18" charset="0"/>
              </a:rPr>
              <a:t>on </a:t>
            </a:r>
            <a:r>
              <a:rPr lang="en-GB" sz="1400" dirty="0">
                <a:solidFill>
                  <a:srgbClr val="000000"/>
                </a:solidFill>
                <a:cs typeface="Times New Roman" pitchFamily="18" charset="0"/>
              </a:rPr>
              <a:t>the </a:t>
            </a:r>
            <a:r>
              <a:rPr lang="en-GB" sz="1400" dirty="0" smtClean="0">
                <a:solidFill>
                  <a:srgbClr val="000000"/>
                </a:solidFill>
                <a:cs typeface="Times New Roman" pitchFamily="18" charset="0"/>
              </a:rPr>
              <a:t>3% budget </a:t>
            </a:r>
            <a:r>
              <a:rPr lang="en-GB" sz="1400" dirty="0">
                <a:solidFill>
                  <a:srgbClr val="000000"/>
                </a:solidFill>
                <a:cs typeface="Times New Roman" pitchFamily="18" charset="0"/>
              </a:rPr>
              <a:t>deficit </a:t>
            </a:r>
            <a:r>
              <a:rPr lang="en-GB" sz="1400" dirty="0" smtClean="0">
                <a:solidFill>
                  <a:srgbClr val="000000"/>
                </a:solidFill>
                <a:cs typeface="Times New Roman" pitchFamily="18" charset="0"/>
              </a:rPr>
              <a:t>limit </a:t>
            </a:r>
            <a:r>
              <a:rPr lang="en-GB" sz="1400" dirty="0">
                <a:solidFill>
                  <a:srgbClr val="000000"/>
                </a:solidFill>
                <a:cs typeface="Times New Roman" pitchFamily="18" charset="0"/>
              </a:rPr>
              <a:t>set under the EU’s </a:t>
            </a:r>
            <a:r>
              <a:rPr lang="en-GB" sz="1400" dirty="0" smtClean="0">
                <a:solidFill>
                  <a:srgbClr val="000000"/>
                </a:solidFill>
                <a:cs typeface="Times New Roman" pitchFamily="18" charset="0"/>
              </a:rPr>
              <a:t>Maastricht </a:t>
            </a:r>
            <a:r>
              <a:rPr lang="en-GB" sz="1400" dirty="0">
                <a:solidFill>
                  <a:srgbClr val="000000"/>
                </a:solidFill>
                <a:cs typeface="Times New Roman" pitchFamily="18" charset="0"/>
              </a:rPr>
              <a:t>criteria. </a:t>
            </a:r>
            <a:r>
              <a:rPr lang="en-GB" sz="1500" dirty="0" smtClean="0">
                <a:solidFill>
                  <a:srgbClr val="000000"/>
                </a:solidFill>
                <a:latin typeface="Arial" pitchFamily="34" charset="0"/>
                <a:ea typeface="ＭＳ Ｐゴシック" pitchFamily="34" charset="-128"/>
                <a:cs typeface="Arial" pitchFamily="34" charset="0"/>
              </a:rPr>
              <a:t>	</a:t>
            </a:r>
            <a:endParaRPr lang="en-GB" sz="1500" dirty="0" smtClean="0">
              <a:ea typeface="ＭＳ Ｐゴシック" pitchFamily="34" charset="-128"/>
            </a:endParaRPr>
          </a:p>
          <a:p>
            <a:pPr marL="439522" lvl="1" algn="just">
              <a:spcBef>
                <a:spcPts val="193"/>
              </a:spcBef>
              <a:spcAft>
                <a:spcPts val="193"/>
              </a:spcAft>
              <a:buClr>
                <a:srgbClr val="00915A"/>
              </a:buClr>
              <a:buSzPct val="85000"/>
              <a:tabLst>
                <a:tab pos="257659" algn="l"/>
              </a:tabLst>
              <a:defRPr/>
            </a:pPr>
            <a:endParaRPr lang="en-GB" sz="1500" dirty="0">
              <a:solidFill>
                <a:srgbClr val="000000"/>
              </a:solidFill>
              <a:latin typeface="Arial" pitchFamily="34" charset="0"/>
              <a:ea typeface="ＭＳ Ｐゴシック" pitchFamily="34" charset="-128"/>
              <a:cs typeface="Arial" pitchFamily="34" charset="0"/>
            </a:endParaRPr>
          </a:p>
          <a:p>
            <a:pPr algn="just">
              <a:spcBef>
                <a:spcPts val="193"/>
              </a:spcBef>
              <a:spcAft>
                <a:spcPts val="193"/>
              </a:spcAft>
              <a:buClr>
                <a:srgbClr val="00915A"/>
              </a:buClr>
              <a:buSzPct val="85000"/>
              <a:tabLst>
                <a:tab pos="257659" algn="l"/>
              </a:tabLst>
              <a:defRPr/>
            </a:pPr>
            <a:endParaRPr lang="en-GB" sz="1500" dirty="0">
              <a:solidFill>
                <a:srgbClr val="000000"/>
              </a:solidFill>
              <a:latin typeface="Arial" pitchFamily="34" charset="0"/>
              <a:ea typeface="ＭＳ Ｐゴシック" pitchFamily="34" charset="-128"/>
              <a:cs typeface="Arial" pitchFamily="34" charset="0"/>
            </a:endParaRPr>
          </a:p>
        </p:txBody>
      </p:sp>
      <p:sp>
        <p:nvSpPr>
          <p:cNvPr id="5" name="Snip Single Corner Rectangle 4"/>
          <p:cNvSpPr/>
          <p:nvPr/>
        </p:nvSpPr>
        <p:spPr bwMode="auto">
          <a:xfrm>
            <a:off x="603064" y="3933056"/>
            <a:ext cx="8145400" cy="2232248"/>
          </a:xfrm>
          <a:prstGeom prst="snip1Rect">
            <a:avLst>
              <a:gd name="adj" fmla="val 6724"/>
            </a:avLst>
          </a:prstGeom>
          <a:solidFill>
            <a:schemeClr val="accent6">
              <a:lumMod val="20000"/>
              <a:lumOff val="80000"/>
            </a:schemeClr>
          </a:solidFill>
          <a:ln w="22225" cap="flat" cmpd="sng" algn="ctr">
            <a:solidFill>
              <a:srgbClr val="00915A"/>
            </a:solidFill>
            <a:prstDash val="solid"/>
            <a:round/>
            <a:headEnd type="none" w="med" len="med"/>
            <a:tailEnd type="none" w="med" len="med"/>
          </a:ln>
          <a:effectLst/>
        </p:spPr>
        <p:txBody>
          <a:bodyPr vert="horz" wrap="square" lIns="88340" tIns="44170" rIns="88340" bIns="44170" numCol="1" rtlCol="0" anchor="t" anchorCtr="0" compatLnSpc="1">
            <a:prstTxWarp prst="textNoShape">
              <a:avLst/>
            </a:prstTxWarp>
          </a:bodyPr>
          <a:lstStyle/>
          <a:p>
            <a:pPr marL="257659" lvl="1" indent="-257659">
              <a:spcBef>
                <a:spcPts val="193"/>
              </a:spcBef>
              <a:spcAft>
                <a:spcPts val="193"/>
              </a:spcAft>
              <a:buClr>
                <a:srgbClr val="00915A"/>
              </a:buClr>
              <a:buSzPct val="85000"/>
              <a:buFont typeface="Wingdings" pitchFamily="2" charset="2"/>
              <a:buChar char="n"/>
              <a:tabLst>
                <a:tab pos="257659" algn="l"/>
              </a:tabLst>
              <a:defRPr/>
            </a:pPr>
            <a:r>
              <a:rPr lang="en-GB" sz="1400" b="1" dirty="0" smtClean="0">
                <a:solidFill>
                  <a:srgbClr val="00915A"/>
                </a:solidFill>
                <a:latin typeface="Arial" pitchFamily="34" charset="0"/>
                <a:ea typeface="ＭＳ Ｐゴシック" pitchFamily="34" charset="-128"/>
                <a:cs typeface="Arial" pitchFamily="34" charset="0"/>
              </a:rPr>
              <a:t>While </a:t>
            </a:r>
            <a:r>
              <a:rPr lang="en-GB" sz="1400" b="1" dirty="0">
                <a:solidFill>
                  <a:srgbClr val="00915A"/>
                </a:solidFill>
                <a:latin typeface="Arial" pitchFamily="34" charset="0"/>
                <a:ea typeface="ＭＳ Ｐゴシック" pitchFamily="34" charset="-128"/>
                <a:cs typeface="Arial" pitchFamily="34" charset="0"/>
              </a:rPr>
              <a:t>economical growth has returned to Hungary, the outlook for the banking sector remains mixed</a:t>
            </a:r>
            <a:r>
              <a:rPr lang="en-GB" sz="1400" b="1" dirty="0" smtClean="0">
                <a:solidFill>
                  <a:srgbClr val="00915A"/>
                </a:solidFill>
                <a:latin typeface="Arial" pitchFamily="34" charset="0"/>
                <a:ea typeface="ＭＳ Ｐゴシック" pitchFamily="34" charset="-128"/>
                <a:cs typeface="Arial" pitchFamily="34" charset="0"/>
              </a:rPr>
              <a:t>.</a:t>
            </a:r>
            <a:endParaRPr lang="en-GB" sz="1400" b="1" dirty="0">
              <a:solidFill>
                <a:srgbClr val="00915A"/>
              </a:solidFill>
              <a:latin typeface="Arial" pitchFamily="34" charset="0"/>
              <a:ea typeface="ＭＳ Ｐゴシック" pitchFamily="34" charset="-128"/>
              <a:cs typeface="Arial" pitchFamily="34" charset="0"/>
            </a:endParaRPr>
          </a:p>
          <a:p>
            <a:pPr marL="257659" lvl="1" indent="-257659">
              <a:spcBef>
                <a:spcPts val="193"/>
              </a:spcBef>
              <a:spcAft>
                <a:spcPts val="193"/>
              </a:spcAft>
              <a:buClr>
                <a:srgbClr val="00915A"/>
              </a:buClr>
              <a:buSzPct val="85000"/>
              <a:buFont typeface="Wingdings" pitchFamily="2" charset="2"/>
              <a:buChar char="n"/>
              <a:tabLst>
                <a:tab pos="257659" algn="l"/>
              </a:tabLst>
              <a:defRPr/>
            </a:pPr>
            <a:r>
              <a:rPr lang="en-GB" sz="1400" b="1" dirty="0">
                <a:solidFill>
                  <a:srgbClr val="00915A"/>
                </a:solidFill>
                <a:latin typeface="Arial" pitchFamily="34" charset="0"/>
                <a:ea typeface="ＭＳ Ｐゴシック" pitchFamily="34" charset="-128"/>
                <a:cs typeface="Arial" pitchFamily="34" charset="0"/>
              </a:rPr>
              <a:t>It is likely there will be less Tier 1 capital available from </a:t>
            </a:r>
            <a:r>
              <a:rPr lang="en-GB" sz="1400" b="1" dirty="0" smtClean="0">
                <a:solidFill>
                  <a:srgbClr val="00915A"/>
                </a:solidFill>
                <a:latin typeface="Arial" pitchFamily="34" charset="0"/>
                <a:ea typeface="ＭＳ Ｐゴシック" pitchFamily="34" charset="-128"/>
                <a:cs typeface="Arial" pitchFamily="34" charset="0"/>
              </a:rPr>
              <a:t>banks as both International and Domestic banks will have to absorb losses and operate in a less favourable economic  environment. </a:t>
            </a:r>
            <a:r>
              <a:rPr lang="en-GB" sz="1400" b="1" dirty="0" smtClean="0">
                <a:solidFill>
                  <a:srgbClr val="00915A"/>
                </a:solidFill>
                <a:latin typeface="Arial" pitchFamily="34" charset="0"/>
                <a:ea typeface="ＭＳ Ｐゴシック" pitchFamily="34" charset="-128"/>
                <a:cs typeface="Arial" pitchFamily="34" charset="0"/>
              </a:rPr>
              <a:t>This could potentially lead </a:t>
            </a:r>
            <a:r>
              <a:rPr lang="en-GB" sz="1400" b="1" dirty="0">
                <a:solidFill>
                  <a:srgbClr val="00915A"/>
                </a:solidFill>
                <a:latin typeface="Arial" pitchFamily="34" charset="0"/>
                <a:ea typeface="ＭＳ Ｐゴシック" pitchFamily="34" charset="-128"/>
                <a:cs typeface="Arial" pitchFamily="34" charset="0"/>
              </a:rPr>
              <a:t>to less liquidity available in the </a:t>
            </a:r>
            <a:r>
              <a:rPr lang="en-GB" sz="1400" b="1" dirty="0" smtClean="0">
                <a:solidFill>
                  <a:srgbClr val="00915A"/>
                </a:solidFill>
                <a:latin typeface="Arial" pitchFamily="34" charset="0"/>
                <a:ea typeface="ＭＳ Ｐゴシック" pitchFamily="34" charset="-128"/>
                <a:cs typeface="Arial" pitchFamily="34" charset="0"/>
              </a:rPr>
              <a:t>mid-cap and SME sector. </a:t>
            </a:r>
            <a:endParaRPr lang="en-GB" sz="1400" b="1" dirty="0">
              <a:solidFill>
                <a:srgbClr val="00915A"/>
              </a:solidFill>
              <a:latin typeface="Arial" pitchFamily="34" charset="0"/>
              <a:ea typeface="ＭＳ Ｐゴシック" pitchFamily="34" charset="-128"/>
              <a:cs typeface="Arial" pitchFamily="34" charset="0"/>
            </a:endParaRPr>
          </a:p>
          <a:p>
            <a:pPr marL="257659" lvl="1" indent="-257659">
              <a:spcBef>
                <a:spcPts val="193"/>
              </a:spcBef>
              <a:spcAft>
                <a:spcPts val="193"/>
              </a:spcAft>
              <a:buClr>
                <a:srgbClr val="00915A"/>
              </a:buClr>
              <a:buSzPct val="85000"/>
              <a:buFont typeface="Wingdings" pitchFamily="2" charset="2"/>
              <a:buChar char="n"/>
              <a:tabLst>
                <a:tab pos="257659" algn="l"/>
              </a:tabLst>
              <a:defRPr/>
            </a:pPr>
            <a:r>
              <a:rPr lang="en-GB" sz="1400" b="1" dirty="0">
                <a:solidFill>
                  <a:srgbClr val="00915A"/>
                </a:solidFill>
                <a:latin typeface="Arial" pitchFamily="34" charset="0"/>
                <a:ea typeface="ＭＳ Ｐゴシック" pitchFamily="34" charset="-128"/>
                <a:cs typeface="Arial" pitchFamily="34" charset="0"/>
              </a:rPr>
              <a:t>However, the largest corporates which benefit from support also from international banks might be in a stronger position and continue to attract </a:t>
            </a:r>
            <a:r>
              <a:rPr lang="en-GB" sz="1400" b="1" dirty="0" smtClean="0">
                <a:solidFill>
                  <a:srgbClr val="00915A"/>
                </a:solidFill>
                <a:latin typeface="Arial" pitchFamily="34" charset="0"/>
                <a:ea typeface="ＭＳ Ｐゴシック" pitchFamily="34" charset="-128"/>
                <a:cs typeface="Arial" pitchFamily="34" charset="0"/>
              </a:rPr>
              <a:t>a healthy level of </a:t>
            </a:r>
            <a:r>
              <a:rPr lang="en-GB" sz="1400" b="1" dirty="0">
                <a:solidFill>
                  <a:srgbClr val="00915A"/>
                </a:solidFill>
                <a:latin typeface="Arial" pitchFamily="34" charset="0"/>
                <a:ea typeface="ＭＳ Ｐゴシック" pitchFamily="34" charset="-128"/>
                <a:cs typeface="Arial" pitchFamily="34" charset="0"/>
              </a:rPr>
              <a:t>bank liquidity. </a:t>
            </a:r>
          </a:p>
        </p:txBody>
      </p:sp>
      <p:sp>
        <p:nvSpPr>
          <p:cNvPr id="7" name="Text Box 2"/>
          <p:cNvSpPr txBox="1">
            <a:spLocks noChangeArrowheads="1"/>
          </p:cNvSpPr>
          <p:nvPr>
            <p:custDataLst>
              <p:tags r:id="rId1"/>
            </p:custDataLst>
          </p:nvPr>
        </p:nvSpPr>
        <p:spPr bwMode="auto">
          <a:xfrm>
            <a:off x="611560" y="3501008"/>
            <a:ext cx="8136904" cy="288000"/>
          </a:xfrm>
          <a:prstGeom prst="rect">
            <a:avLst/>
          </a:prstGeom>
          <a:solidFill>
            <a:schemeClr val="bg1"/>
          </a:solidFill>
          <a:ln>
            <a:noFill/>
          </a:ln>
          <a:extLst/>
        </p:spPr>
        <p:txBody>
          <a:bodyPr lIns="0" tIns="16771" rIns="0" bIns="16771" anchor="ctr"/>
          <a:lstStyle>
            <a:lvl1pPr indent="88900" defTabSz="912813" eaLnBrk="0" hangingPunct="0">
              <a:defRPr sz="1900">
                <a:solidFill>
                  <a:schemeClr val="tx1"/>
                </a:solidFill>
                <a:latin typeface="Arial" charset="0"/>
                <a:cs typeface="Arial" charset="0"/>
              </a:defRPr>
            </a:lvl1pPr>
            <a:lvl2pPr marL="742950" indent="-285750" defTabSz="912813" eaLnBrk="0" hangingPunct="0">
              <a:defRPr sz="1900">
                <a:solidFill>
                  <a:schemeClr val="tx1"/>
                </a:solidFill>
                <a:latin typeface="Arial" charset="0"/>
                <a:cs typeface="Arial" charset="0"/>
              </a:defRPr>
            </a:lvl2pPr>
            <a:lvl3pPr marL="1143000" indent="-228600" defTabSz="912813" eaLnBrk="0" hangingPunct="0">
              <a:defRPr sz="1900">
                <a:solidFill>
                  <a:schemeClr val="tx1"/>
                </a:solidFill>
                <a:latin typeface="Arial" charset="0"/>
                <a:cs typeface="Arial" charset="0"/>
              </a:defRPr>
            </a:lvl3pPr>
            <a:lvl4pPr marL="1600200" indent="-228600" defTabSz="912813" eaLnBrk="0" hangingPunct="0">
              <a:defRPr sz="1900">
                <a:solidFill>
                  <a:schemeClr val="tx1"/>
                </a:solidFill>
                <a:latin typeface="Arial" charset="0"/>
                <a:cs typeface="Arial" charset="0"/>
              </a:defRPr>
            </a:lvl4pPr>
            <a:lvl5pPr marL="2057400" indent="-228600" defTabSz="912813"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eaLnBrk="1" fontAlgn="base" hangingPunct="1">
              <a:spcBef>
                <a:spcPct val="0"/>
              </a:spcBef>
              <a:spcAft>
                <a:spcPct val="0"/>
              </a:spcAft>
            </a:pPr>
            <a:r>
              <a:rPr lang="en-GB" sz="1400" b="1" dirty="0">
                <a:solidFill>
                  <a:srgbClr val="00915A"/>
                </a:solidFill>
              </a:rPr>
              <a:t>Conclusions</a:t>
            </a:r>
          </a:p>
        </p:txBody>
      </p:sp>
      <p:cxnSp>
        <p:nvCxnSpPr>
          <p:cNvPr id="8" name="Straight Connector 7"/>
          <p:cNvCxnSpPr/>
          <p:nvPr/>
        </p:nvCxnSpPr>
        <p:spPr bwMode="auto">
          <a:xfrm>
            <a:off x="611560" y="3789040"/>
            <a:ext cx="81369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 Box 2"/>
          <p:cNvSpPr txBox="1">
            <a:spLocks noChangeArrowheads="1"/>
          </p:cNvSpPr>
          <p:nvPr>
            <p:custDataLst>
              <p:tags r:id="rId2"/>
            </p:custDataLst>
          </p:nvPr>
        </p:nvSpPr>
        <p:spPr bwMode="auto">
          <a:xfrm>
            <a:off x="611560" y="2276872"/>
            <a:ext cx="8136904" cy="288000"/>
          </a:xfrm>
          <a:prstGeom prst="rect">
            <a:avLst/>
          </a:prstGeom>
          <a:solidFill>
            <a:schemeClr val="bg1"/>
          </a:solidFill>
          <a:ln>
            <a:noFill/>
          </a:ln>
          <a:extLst/>
        </p:spPr>
        <p:txBody>
          <a:bodyPr lIns="0" tIns="16771" rIns="0" bIns="16771" anchor="ctr"/>
          <a:lstStyle>
            <a:lvl1pPr indent="88900" defTabSz="912813" eaLnBrk="0" hangingPunct="0">
              <a:defRPr sz="1900">
                <a:solidFill>
                  <a:schemeClr val="tx1"/>
                </a:solidFill>
                <a:latin typeface="Arial" charset="0"/>
                <a:cs typeface="Arial" charset="0"/>
              </a:defRPr>
            </a:lvl1pPr>
            <a:lvl2pPr marL="742950" indent="-285750" defTabSz="912813" eaLnBrk="0" hangingPunct="0">
              <a:defRPr sz="1900">
                <a:solidFill>
                  <a:schemeClr val="tx1"/>
                </a:solidFill>
                <a:latin typeface="Arial" charset="0"/>
                <a:cs typeface="Arial" charset="0"/>
              </a:defRPr>
            </a:lvl2pPr>
            <a:lvl3pPr marL="1143000" indent="-228600" defTabSz="912813" eaLnBrk="0" hangingPunct="0">
              <a:defRPr sz="1900">
                <a:solidFill>
                  <a:schemeClr val="tx1"/>
                </a:solidFill>
                <a:latin typeface="Arial" charset="0"/>
                <a:cs typeface="Arial" charset="0"/>
              </a:defRPr>
            </a:lvl3pPr>
            <a:lvl4pPr marL="1600200" indent="-228600" defTabSz="912813" eaLnBrk="0" hangingPunct="0">
              <a:defRPr sz="1900">
                <a:solidFill>
                  <a:schemeClr val="tx1"/>
                </a:solidFill>
                <a:latin typeface="Arial" charset="0"/>
                <a:cs typeface="Arial" charset="0"/>
              </a:defRPr>
            </a:lvl4pPr>
            <a:lvl5pPr marL="2057400" indent="-228600" defTabSz="912813"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eaLnBrk="1" fontAlgn="base" hangingPunct="1">
              <a:spcBef>
                <a:spcPct val="0"/>
              </a:spcBef>
              <a:spcAft>
                <a:spcPct val="0"/>
              </a:spcAft>
            </a:pPr>
            <a:r>
              <a:rPr lang="en-GB" sz="1400" b="1" dirty="0">
                <a:solidFill>
                  <a:srgbClr val="00915A"/>
                </a:solidFill>
                <a:latin typeface="Arial" pitchFamily="34" charset="0"/>
                <a:ea typeface="ＭＳ Ｐゴシック" pitchFamily="34" charset="-128"/>
                <a:cs typeface="Arial" pitchFamily="34" charset="0"/>
              </a:rPr>
              <a:t>Funding for Growth </a:t>
            </a:r>
            <a:r>
              <a:rPr lang="en-GB" sz="1400" b="1" dirty="0" smtClean="0">
                <a:solidFill>
                  <a:srgbClr val="00915A"/>
                </a:solidFill>
                <a:latin typeface="Arial" pitchFamily="34" charset="0"/>
                <a:ea typeface="ＭＳ Ｐゴシック" pitchFamily="34" charset="-128"/>
                <a:cs typeface="Arial" pitchFamily="34" charset="0"/>
              </a:rPr>
              <a:t>Scheme</a:t>
            </a:r>
            <a:endParaRPr lang="en-GB" sz="1400" b="1" dirty="0">
              <a:solidFill>
                <a:srgbClr val="00915A"/>
              </a:solidFill>
              <a:latin typeface="Arial" pitchFamily="34" charset="0"/>
              <a:ea typeface="ＭＳ Ｐゴシック" pitchFamily="34" charset="-128"/>
              <a:cs typeface="Arial" pitchFamily="34" charset="0"/>
            </a:endParaRPr>
          </a:p>
        </p:txBody>
      </p:sp>
      <p:cxnSp>
        <p:nvCxnSpPr>
          <p:cNvPr id="13" name="Straight Connector 12"/>
          <p:cNvCxnSpPr/>
          <p:nvPr/>
        </p:nvCxnSpPr>
        <p:spPr bwMode="auto">
          <a:xfrm>
            <a:off x="611560" y="2564904"/>
            <a:ext cx="81369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 Box 2"/>
          <p:cNvSpPr txBox="1">
            <a:spLocks noChangeArrowheads="1"/>
          </p:cNvSpPr>
          <p:nvPr>
            <p:custDataLst>
              <p:tags r:id="rId3"/>
            </p:custDataLst>
          </p:nvPr>
        </p:nvSpPr>
        <p:spPr bwMode="auto">
          <a:xfrm>
            <a:off x="611560" y="692696"/>
            <a:ext cx="8136904" cy="288000"/>
          </a:xfrm>
          <a:prstGeom prst="rect">
            <a:avLst/>
          </a:prstGeom>
          <a:solidFill>
            <a:schemeClr val="bg1"/>
          </a:solidFill>
          <a:ln>
            <a:noFill/>
          </a:ln>
          <a:extLst/>
        </p:spPr>
        <p:txBody>
          <a:bodyPr lIns="0" tIns="16771" rIns="0" bIns="16771" anchor="ctr"/>
          <a:lstStyle>
            <a:lvl1pPr indent="88900" defTabSz="912813" eaLnBrk="0" hangingPunct="0">
              <a:defRPr sz="1900">
                <a:solidFill>
                  <a:schemeClr val="tx1"/>
                </a:solidFill>
                <a:latin typeface="Arial" charset="0"/>
                <a:cs typeface="Arial" charset="0"/>
              </a:defRPr>
            </a:lvl1pPr>
            <a:lvl2pPr marL="742950" indent="-285750" defTabSz="912813" eaLnBrk="0" hangingPunct="0">
              <a:defRPr sz="1900">
                <a:solidFill>
                  <a:schemeClr val="tx1"/>
                </a:solidFill>
                <a:latin typeface="Arial" charset="0"/>
                <a:cs typeface="Arial" charset="0"/>
              </a:defRPr>
            </a:lvl2pPr>
            <a:lvl3pPr marL="1143000" indent="-228600" defTabSz="912813" eaLnBrk="0" hangingPunct="0">
              <a:defRPr sz="1900">
                <a:solidFill>
                  <a:schemeClr val="tx1"/>
                </a:solidFill>
                <a:latin typeface="Arial" charset="0"/>
                <a:cs typeface="Arial" charset="0"/>
              </a:defRPr>
            </a:lvl3pPr>
            <a:lvl4pPr marL="1600200" indent="-228600" defTabSz="912813" eaLnBrk="0" hangingPunct="0">
              <a:defRPr sz="1900">
                <a:solidFill>
                  <a:schemeClr val="tx1"/>
                </a:solidFill>
                <a:latin typeface="Arial" charset="0"/>
                <a:cs typeface="Arial" charset="0"/>
              </a:defRPr>
            </a:lvl4pPr>
            <a:lvl5pPr marL="2057400" indent="-228600" defTabSz="912813"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indent="0" algn="ctr">
              <a:spcBef>
                <a:spcPts val="193"/>
              </a:spcBef>
              <a:spcAft>
                <a:spcPts val="193"/>
              </a:spcAft>
              <a:buClr>
                <a:srgbClr val="00915A"/>
              </a:buClr>
              <a:buSzPct val="85000"/>
              <a:tabLst>
                <a:tab pos="257659" algn="l"/>
              </a:tabLst>
              <a:defRPr/>
            </a:pPr>
            <a:r>
              <a:rPr lang="en-GB" sz="1400" b="1" dirty="0">
                <a:solidFill>
                  <a:srgbClr val="00915A"/>
                </a:solidFill>
                <a:latin typeface="Arial" pitchFamily="34" charset="0"/>
                <a:ea typeface="ＭＳ Ｐゴシック" pitchFamily="34" charset="-128"/>
                <a:cs typeface="Arial" pitchFamily="34" charset="0"/>
              </a:rPr>
              <a:t>Overcrowding </a:t>
            </a:r>
            <a:r>
              <a:rPr lang="en-GB" sz="1400" b="1" dirty="0" smtClean="0">
                <a:solidFill>
                  <a:srgbClr val="00915A"/>
                </a:solidFill>
                <a:latin typeface="Arial" pitchFamily="34" charset="0"/>
                <a:ea typeface="ＭＳ Ｐゴシック" pitchFamily="34" charset="-128"/>
                <a:cs typeface="Arial" pitchFamily="34" charset="0"/>
              </a:rPr>
              <a:t>of </a:t>
            </a:r>
            <a:r>
              <a:rPr lang="en-GB" sz="1400" b="1" dirty="0">
                <a:solidFill>
                  <a:srgbClr val="00915A"/>
                </a:solidFill>
                <a:latin typeface="Arial" pitchFamily="34" charset="0"/>
                <a:ea typeface="ＭＳ Ｐゴシック" pitchFamily="34" charset="-128"/>
                <a:cs typeface="Arial" pitchFamily="34" charset="0"/>
              </a:rPr>
              <a:t>the Hungarian banking sector</a:t>
            </a:r>
            <a:r>
              <a:rPr lang="en-GB" sz="1400" b="1" dirty="0">
                <a:solidFill>
                  <a:srgbClr val="000000"/>
                </a:solidFill>
                <a:latin typeface="Arial" pitchFamily="34" charset="0"/>
                <a:ea typeface="ＭＳ Ｐゴシック" pitchFamily="34" charset="-128"/>
                <a:cs typeface="Arial" pitchFamily="34" charset="0"/>
              </a:rPr>
              <a:t> </a:t>
            </a:r>
          </a:p>
        </p:txBody>
      </p:sp>
      <p:cxnSp>
        <p:nvCxnSpPr>
          <p:cNvPr id="15" name="Straight Connector 14"/>
          <p:cNvCxnSpPr/>
          <p:nvPr/>
        </p:nvCxnSpPr>
        <p:spPr bwMode="auto">
          <a:xfrm>
            <a:off x="611560" y="980728"/>
            <a:ext cx="81369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Rectangle 23"/>
          <p:cNvSpPr txBox="1">
            <a:spLocks noChangeArrowheads="1"/>
          </p:cNvSpPr>
          <p:nvPr/>
        </p:nvSpPr>
        <p:spPr bwMode="auto">
          <a:xfrm>
            <a:off x="708638" y="205619"/>
            <a:ext cx="8399866" cy="28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912226" rtl="0" eaLnBrk="0" fontAlgn="base" hangingPunct="0">
              <a:spcBef>
                <a:spcPct val="0"/>
              </a:spcBef>
              <a:spcAft>
                <a:spcPct val="0"/>
              </a:spcAft>
              <a:defRPr b="1">
                <a:solidFill>
                  <a:schemeClr val="tx2"/>
                </a:solidFill>
                <a:latin typeface="+mj-lt"/>
                <a:ea typeface="+mj-ea"/>
                <a:cs typeface="+mj-cs"/>
              </a:defRPr>
            </a:lvl1pPr>
            <a:lvl2pPr algn="l" defTabSz="912226" rtl="0" eaLnBrk="0" fontAlgn="base" hangingPunct="0">
              <a:spcBef>
                <a:spcPct val="0"/>
              </a:spcBef>
              <a:spcAft>
                <a:spcPct val="0"/>
              </a:spcAft>
              <a:defRPr b="1">
                <a:solidFill>
                  <a:schemeClr val="tx2"/>
                </a:solidFill>
                <a:latin typeface="Arial" charset="0"/>
                <a:cs typeface="Arial" charset="0"/>
              </a:defRPr>
            </a:lvl2pPr>
            <a:lvl3pPr algn="l" defTabSz="912226" rtl="0" eaLnBrk="0" fontAlgn="base" hangingPunct="0">
              <a:spcBef>
                <a:spcPct val="0"/>
              </a:spcBef>
              <a:spcAft>
                <a:spcPct val="0"/>
              </a:spcAft>
              <a:defRPr b="1">
                <a:solidFill>
                  <a:schemeClr val="tx2"/>
                </a:solidFill>
                <a:latin typeface="Arial" charset="0"/>
                <a:cs typeface="Arial" charset="0"/>
              </a:defRPr>
            </a:lvl3pPr>
            <a:lvl4pPr algn="l" defTabSz="912226" rtl="0" eaLnBrk="0" fontAlgn="base" hangingPunct="0">
              <a:spcBef>
                <a:spcPct val="0"/>
              </a:spcBef>
              <a:spcAft>
                <a:spcPct val="0"/>
              </a:spcAft>
              <a:defRPr b="1">
                <a:solidFill>
                  <a:schemeClr val="tx2"/>
                </a:solidFill>
                <a:latin typeface="Arial" charset="0"/>
                <a:cs typeface="Arial" charset="0"/>
              </a:defRPr>
            </a:lvl4pPr>
            <a:lvl5pPr algn="l" defTabSz="912226" rtl="0" eaLnBrk="0" fontAlgn="base" hangingPunct="0">
              <a:spcBef>
                <a:spcPct val="0"/>
              </a:spcBef>
              <a:spcAft>
                <a:spcPct val="0"/>
              </a:spcAft>
              <a:defRPr b="1">
                <a:solidFill>
                  <a:schemeClr val="tx2"/>
                </a:solidFill>
                <a:latin typeface="Arial" charset="0"/>
                <a:cs typeface="Arial" charset="0"/>
              </a:defRPr>
            </a:lvl5pPr>
            <a:lvl6pPr marL="441511" algn="l" defTabSz="913681" rtl="0" fontAlgn="base">
              <a:spcBef>
                <a:spcPct val="0"/>
              </a:spcBef>
              <a:spcAft>
                <a:spcPct val="0"/>
              </a:spcAft>
              <a:defRPr b="1">
                <a:solidFill>
                  <a:schemeClr val="tx2"/>
                </a:solidFill>
                <a:latin typeface="Arial" charset="0"/>
                <a:cs typeface="Arial" charset="0"/>
              </a:defRPr>
            </a:lvl6pPr>
            <a:lvl7pPr marL="883020" algn="l" defTabSz="913681" rtl="0" fontAlgn="base">
              <a:spcBef>
                <a:spcPct val="0"/>
              </a:spcBef>
              <a:spcAft>
                <a:spcPct val="0"/>
              </a:spcAft>
              <a:defRPr b="1">
                <a:solidFill>
                  <a:schemeClr val="tx2"/>
                </a:solidFill>
                <a:latin typeface="Arial" charset="0"/>
                <a:cs typeface="Arial" charset="0"/>
              </a:defRPr>
            </a:lvl7pPr>
            <a:lvl8pPr marL="1324533" algn="l" defTabSz="913681" rtl="0" fontAlgn="base">
              <a:spcBef>
                <a:spcPct val="0"/>
              </a:spcBef>
              <a:spcAft>
                <a:spcPct val="0"/>
              </a:spcAft>
              <a:defRPr b="1">
                <a:solidFill>
                  <a:schemeClr val="tx2"/>
                </a:solidFill>
                <a:latin typeface="Arial" charset="0"/>
                <a:cs typeface="Arial" charset="0"/>
              </a:defRPr>
            </a:lvl8pPr>
            <a:lvl9pPr marL="1766039" algn="l" defTabSz="913681" rtl="0" fontAlgn="base">
              <a:spcBef>
                <a:spcPct val="0"/>
              </a:spcBef>
              <a:spcAft>
                <a:spcPct val="0"/>
              </a:spcAft>
              <a:defRPr b="1">
                <a:solidFill>
                  <a:schemeClr val="tx2"/>
                </a:solidFill>
                <a:latin typeface="Arial" charset="0"/>
                <a:cs typeface="Arial" charset="0"/>
              </a:defRPr>
            </a:lvl9pPr>
          </a:lstStyle>
          <a:p>
            <a:pPr defTabSz="883402" eaLnBrk="1" hangingPunct="1"/>
            <a:r>
              <a:rPr lang="en-GB" kern="0" smtClean="0"/>
              <a:t>Risk factors that are likely to affect Hungarian bank liquidity going forward</a:t>
            </a:r>
            <a:endParaRPr lang="en-GB" kern="0" dirty="0" smtClean="0"/>
          </a:p>
        </p:txBody>
      </p:sp>
    </p:spTree>
    <p:extLst>
      <p:ext uri="{BB962C8B-B14F-4D97-AF65-F5344CB8AC3E}">
        <p14:creationId xmlns:p14="http://schemas.microsoft.com/office/powerpoint/2010/main" val="113640849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4294967295"/>
          </p:nvPr>
        </p:nvSpPr>
        <p:spPr>
          <a:xfrm>
            <a:off x="8724497" y="6339300"/>
            <a:ext cx="182973" cy="1844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lstStyle>
            <a:lvl1pPr defTabSz="904295" eaLnBrk="0" hangingPunct="0">
              <a:defRPr sz="1800">
                <a:solidFill>
                  <a:schemeClr val="tx1"/>
                </a:solidFill>
                <a:latin typeface="Arial" charset="0"/>
                <a:cs typeface="Arial" charset="0"/>
              </a:defRPr>
            </a:lvl1pPr>
            <a:lvl2pPr marL="716090" indent="-275420" defTabSz="904295" eaLnBrk="0" hangingPunct="0">
              <a:defRPr sz="1800">
                <a:solidFill>
                  <a:schemeClr val="tx1"/>
                </a:solidFill>
                <a:latin typeface="Arial" charset="0"/>
                <a:cs typeface="Arial" charset="0"/>
              </a:defRPr>
            </a:lvl2pPr>
            <a:lvl3pPr marL="1101676" indent="-220336" defTabSz="904295" eaLnBrk="0" hangingPunct="0">
              <a:defRPr sz="1800">
                <a:solidFill>
                  <a:schemeClr val="tx1"/>
                </a:solidFill>
                <a:latin typeface="Arial" charset="0"/>
                <a:cs typeface="Arial" charset="0"/>
              </a:defRPr>
            </a:lvl3pPr>
            <a:lvl4pPr marL="1542349" indent="-220336" defTabSz="904295" eaLnBrk="0" hangingPunct="0">
              <a:defRPr sz="1800">
                <a:solidFill>
                  <a:schemeClr val="tx1"/>
                </a:solidFill>
                <a:latin typeface="Arial" charset="0"/>
                <a:cs typeface="Arial" charset="0"/>
              </a:defRPr>
            </a:lvl4pPr>
            <a:lvl5pPr marL="1983027" indent="-220336" defTabSz="904295" eaLnBrk="0" hangingPunct="0">
              <a:defRPr sz="1800">
                <a:solidFill>
                  <a:schemeClr val="tx1"/>
                </a:solidFill>
                <a:latin typeface="Arial" charset="0"/>
                <a:cs typeface="Arial" charset="0"/>
              </a:defRPr>
            </a:lvl5pPr>
            <a:lvl6pPr marL="2423688" indent="-220336" defTabSz="904295" eaLnBrk="0" fontAlgn="base" hangingPunct="0">
              <a:spcBef>
                <a:spcPct val="0"/>
              </a:spcBef>
              <a:spcAft>
                <a:spcPct val="0"/>
              </a:spcAft>
              <a:defRPr sz="1800">
                <a:solidFill>
                  <a:schemeClr val="tx1"/>
                </a:solidFill>
                <a:latin typeface="Arial" charset="0"/>
                <a:cs typeface="Arial" charset="0"/>
              </a:defRPr>
            </a:lvl6pPr>
            <a:lvl7pPr marL="2864359" indent="-220336" defTabSz="904295" eaLnBrk="0" fontAlgn="base" hangingPunct="0">
              <a:spcBef>
                <a:spcPct val="0"/>
              </a:spcBef>
              <a:spcAft>
                <a:spcPct val="0"/>
              </a:spcAft>
              <a:defRPr sz="1800">
                <a:solidFill>
                  <a:schemeClr val="tx1"/>
                </a:solidFill>
                <a:latin typeface="Arial" charset="0"/>
                <a:cs typeface="Arial" charset="0"/>
              </a:defRPr>
            </a:lvl7pPr>
            <a:lvl8pPr marL="3305027" indent="-220336" defTabSz="904295" eaLnBrk="0" fontAlgn="base" hangingPunct="0">
              <a:spcBef>
                <a:spcPct val="0"/>
              </a:spcBef>
              <a:spcAft>
                <a:spcPct val="0"/>
              </a:spcAft>
              <a:defRPr sz="1800">
                <a:solidFill>
                  <a:schemeClr val="tx1"/>
                </a:solidFill>
                <a:latin typeface="Arial" charset="0"/>
                <a:cs typeface="Arial" charset="0"/>
              </a:defRPr>
            </a:lvl8pPr>
            <a:lvl9pPr marL="3745701" indent="-220336" defTabSz="904295" eaLnBrk="0" fontAlgn="base" hangingPunct="0">
              <a:spcBef>
                <a:spcPct val="0"/>
              </a:spcBef>
              <a:spcAft>
                <a:spcPct val="0"/>
              </a:spcAft>
              <a:defRPr sz="1800">
                <a:solidFill>
                  <a:schemeClr val="tx1"/>
                </a:solidFill>
                <a:latin typeface="Arial" charset="0"/>
                <a:cs typeface="Arial" charset="0"/>
              </a:defRPr>
            </a:lvl9pPr>
          </a:lstStyle>
          <a:p>
            <a:pPr eaLnBrk="1" hangingPunct="1"/>
            <a:fld id="{A6D0775A-3CC8-45F8-A724-3B29A0A0422A}" type="slidenum">
              <a:rPr lang="en-GB" sz="800">
                <a:solidFill>
                  <a:srgbClr val="000000"/>
                </a:solidFill>
              </a:rPr>
              <a:pPr eaLnBrk="1" hangingPunct="1"/>
              <a:t>11</a:t>
            </a:fld>
            <a:endParaRPr lang="en-GB" sz="800" dirty="0">
              <a:solidFill>
                <a:srgbClr val="000000"/>
              </a:solidFill>
            </a:endParaRPr>
          </a:p>
        </p:txBody>
      </p:sp>
      <p:sp>
        <p:nvSpPr>
          <p:cNvPr id="51204" name="Rectangle 3"/>
          <p:cNvSpPr txBox="1">
            <a:spLocks noChangeArrowheads="1"/>
          </p:cNvSpPr>
          <p:nvPr/>
        </p:nvSpPr>
        <p:spPr bwMode="auto">
          <a:xfrm>
            <a:off x="683568" y="811092"/>
            <a:ext cx="8291782" cy="5310520"/>
          </a:xfrm>
          <a:prstGeom prst="rect">
            <a:avLst/>
          </a:prstGeom>
          <a:noFill/>
          <a:ln>
            <a:noFill/>
          </a:ln>
          <a:extLst/>
        </p:spPr>
        <p:txBody>
          <a:bodyPr lIns="34633" tIns="0" rIns="69265" bIns="0"/>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eaLnBrk="0" fontAlgn="base" hangingPunct="0">
              <a:spcBef>
                <a:spcPct val="0"/>
              </a:spcBef>
              <a:spcAft>
                <a:spcPct val="0"/>
              </a:spcAft>
              <a:defRPr sz="1900">
                <a:solidFill>
                  <a:schemeClr val="tx1"/>
                </a:solidFill>
                <a:latin typeface="Arial" charset="0"/>
                <a:cs typeface="Arial" charset="0"/>
              </a:defRPr>
            </a:lvl6pPr>
            <a:lvl7pPr marL="2971800" indent="-228600" eaLnBrk="0" fontAlgn="base" hangingPunct="0">
              <a:spcBef>
                <a:spcPct val="0"/>
              </a:spcBef>
              <a:spcAft>
                <a:spcPct val="0"/>
              </a:spcAft>
              <a:defRPr sz="1900">
                <a:solidFill>
                  <a:schemeClr val="tx1"/>
                </a:solidFill>
                <a:latin typeface="Arial" charset="0"/>
                <a:cs typeface="Arial" charset="0"/>
              </a:defRPr>
            </a:lvl7pPr>
            <a:lvl8pPr marL="3429000" indent="-228600" eaLnBrk="0" fontAlgn="base" hangingPunct="0">
              <a:spcBef>
                <a:spcPct val="0"/>
              </a:spcBef>
              <a:spcAft>
                <a:spcPct val="0"/>
              </a:spcAft>
              <a:defRPr sz="1900">
                <a:solidFill>
                  <a:schemeClr val="tx1"/>
                </a:solidFill>
                <a:latin typeface="Arial" charset="0"/>
                <a:cs typeface="Arial" charset="0"/>
              </a:defRPr>
            </a:lvl8pPr>
            <a:lvl9pPr marL="3886200" indent="-228600" eaLnBrk="0" fontAlgn="base" hangingPunct="0">
              <a:spcBef>
                <a:spcPct val="0"/>
              </a:spcBef>
              <a:spcAft>
                <a:spcPct val="0"/>
              </a:spcAft>
              <a:defRPr sz="1900">
                <a:solidFill>
                  <a:schemeClr val="tx1"/>
                </a:solidFill>
                <a:latin typeface="Arial" charset="0"/>
                <a:cs typeface="Arial" charset="0"/>
              </a:defRPr>
            </a:lvl9pPr>
          </a:lstStyle>
          <a:p>
            <a:pPr algn="just" defTabSz="882028" eaLnBrk="1" fontAlgn="base" hangingPunct="1">
              <a:lnSpc>
                <a:spcPct val="90000"/>
              </a:lnSpc>
            </a:pPr>
            <a:r>
              <a:rPr lang="en-GB" sz="700" dirty="0">
                <a:solidFill>
                  <a:srgbClr val="000000"/>
                </a:solidFill>
              </a:rPr>
              <a:t>The material in this presentation was produced by a BNP Paribas Group Company for information purposes only. </a:t>
            </a:r>
          </a:p>
          <a:p>
            <a:pPr algn="just" defTabSz="882028" eaLnBrk="1" fontAlgn="base" hangingPunct="1">
              <a:lnSpc>
                <a:spcPct val="90000"/>
              </a:lnSpc>
            </a:pPr>
            <a:r>
              <a:rPr lang="en-GB" sz="700" dirty="0">
                <a:solidFill>
                  <a:srgbClr val="000000"/>
                </a:solidFill>
              </a:rPr>
              <a:t>The information and opinions contained in this presentation have been obtained from public sources believed to be reliable, but no representation, warranty or undertaking, express or implied, is made or given whether such information is accurate, reasonable, authentic, valid or complete and it should not be relied upon as such. This presentation is not, and should not be construed as, an offer document or an offer or solicitation to buy or sell any investments nor shall it form the basis of or be relied upon in connection with any contract or commitment whatsoever or be taken as investment advice. Any products mentioned herein may not be registered for public sale in a particular jurisdiction and their availability for investment or distribution is restricted and subject to local applicable laws and regulations, including sale only to professional or institutional investors.  No BNP Paribas Group Company accepts any liability or responsibility whatsoever for any direct or consequential loss arising from any use of material contained in this presentation.  This presentation is confidential and is submitted to selected recipients only.  It may not be reproduced (in whole or in part) to any other person.  A BNP Paribas Group Company and/or persons connected with it may effect or have effected a transaction for their own account in any investments referred to in the material contained in this presentation or any related investment before the material is published to any BNP Paribas Group Company’s customers.  On the date of this presentation a BNP Paribas Group Company, persons connected with it and their respective directors and/or representatives and/or employees may have a long or short position in any of the investments mentioned in this report and may purchase and/or sell the investments at any time in the open market or otherwise, in each case either as principal or as agent.  Additionally, a BNP Paribas Group Company within the previous twelve months may have acted as an investment banker or may have provided significant advice or investment services to the companies or in relation to the investment(s) mentioned in this presentation.</a:t>
            </a:r>
          </a:p>
          <a:p>
            <a:pPr algn="just" defTabSz="882028" eaLnBrk="1" fontAlgn="base" hangingPunct="1">
              <a:lnSpc>
                <a:spcPct val="90000"/>
              </a:lnSpc>
            </a:pPr>
            <a:r>
              <a:rPr lang="en-GB" sz="700" dirty="0">
                <a:solidFill>
                  <a:srgbClr val="000000"/>
                </a:solidFill>
              </a:rPr>
              <a:t>This presentation is prepared for professional clients and eligible counterparties and is not intended for retail clients as defined in the Markets in Financial Instruments Directive, and should not be passed on to any such persons.</a:t>
            </a:r>
          </a:p>
          <a:p>
            <a:pPr algn="just" defTabSz="882028" eaLnBrk="1" fontAlgn="base" hangingPunct="1">
              <a:lnSpc>
                <a:spcPct val="90000"/>
              </a:lnSpc>
            </a:pPr>
            <a:endParaRPr lang="en-GB" sz="700" dirty="0">
              <a:solidFill>
                <a:srgbClr val="000000"/>
              </a:solidFill>
            </a:endParaRPr>
          </a:p>
          <a:p>
            <a:pPr algn="just" defTabSz="882028" eaLnBrk="1" fontAlgn="base" hangingPunct="1">
              <a:lnSpc>
                <a:spcPct val="90000"/>
              </a:lnSpc>
            </a:pPr>
            <a:r>
              <a:rPr lang="en-GB" sz="700" b="1" dirty="0">
                <a:solidFill>
                  <a:srgbClr val="000000"/>
                </a:solidFill>
              </a:rPr>
              <a:t>France </a:t>
            </a:r>
          </a:p>
          <a:p>
            <a:pPr algn="just" defTabSz="882028" eaLnBrk="1" fontAlgn="base" hangingPunct="1">
              <a:lnSpc>
                <a:spcPct val="90000"/>
              </a:lnSpc>
            </a:pPr>
            <a:r>
              <a:rPr lang="en-GB" sz="700" dirty="0">
                <a:solidFill>
                  <a:srgbClr val="000000"/>
                </a:solidFill>
              </a:rPr>
              <a:t>This presentation has been approved for publication by BNP Paribas, a credit institution which is authorised by the </a:t>
            </a:r>
            <a:r>
              <a:rPr lang="en-GB" sz="700" dirty="0" err="1">
                <a:solidFill>
                  <a:srgbClr val="000000"/>
                </a:solidFill>
              </a:rPr>
              <a:t>Autorité</a:t>
            </a:r>
            <a:r>
              <a:rPr lang="en-GB" sz="700" dirty="0">
                <a:solidFill>
                  <a:srgbClr val="000000"/>
                </a:solidFill>
              </a:rPr>
              <a:t> de </a:t>
            </a:r>
            <a:r>
              <a:rPr lang="en-GB" sz="700" dirty="0" err="1">
                <a:solidFill>
                  <a:srgbClr val="000000"/>
                </a:solidFill>
              </a:rPr>
              <a:t>Contrôle</a:t>
            </a:r>
            <a:r>
              <a:rPr lang="en-GB" sz="700" dirty="0">
                <a:solidFill>
                  <a:srgbClr val="000000"/>
                </a:solidFill>
              </a:rPr>
              <a:t> </a:t>
            </a:r>
            <a:r>
              <a:rPr lang="en-GB" sz="700" dirty="0" err="1">
                <a:solidFill>
                  <a:srgbClr val="000000"/>
                </a:solidFill>
              </a:rPr>
              <a:t>Prudentiel</a:t>
            </a:r>
            <a:r>
              <a:rPr lang="en-GB" sz="700" dirty="0">
                <a:solidFill>
                  <a:srgbClr val="000000"/>
                </a:solidFill>
              </a:rPr>
              <a:t> et de </a:t>
            </a:r>
            <a:r>
              <a:rPr lang="en-GB" sz="700" dirty="0" err="1">
                <a:solidFill>
                  <a:srgbClr val="000000"/>
                </a:solidFill>
              </a:rPr>
              <a:t>Résolution</a:t>
            </a:r>
            <a:r>
              <a:rPr lang="en-GB" sz="700" dirty="0">
                <a:solidFill>
                  <a:srgbClr val="000000"/>
                </a:solidFill>
              </a:rPr>
              <a:t> (ACPR) and regulated by the </a:t>
            </a:r>
            <a:r>
              <a:rPr lang="en-GB" sz="700" dirty="0" err="1">
                <a:solidFill>
                  <a:srgbClr val="000000"/>
                </a:solidFill>
              </a:rPr>
              <a:t>Autorité</a:t>
            </a:r>
            <a:r>
              <a:rPr lang="en-GB" sz="700" dirty="0">
                <a:solidFill>
                  <a:srgbClr val="000000"/>
                </a:solidFill>
              </a:rPr>
              <a:t> des </a:t>
            </a:r>
            <a:r>
              <a:rPr lang="en-GB" sz="700" dirty="0" err="1">
                <a:solidFill>
                  <a:srgbClr val="000000"/>
                </a:solidFill>
              </a:rPr>
              <a:t>Marchés</a:t>
            </a:r>
            <a:r>
              <a:rPr lang="en-GB" sz="700" dirty="0">
                <a:solidFill>
                  <a:srgbClr val="000000"/>
                </a:solidFill>
              </a:rPr>
              <a:t> Financiers in France, and whose head office is 16, Boulevard des </a:t>
            </a:r>
            <a:r>
              <a:rPr lang="en-GB" sz="700" dirty="0" err="1">
                <a:solidFill>
                  <a:srgbClr val="000000"/>
                </a:solidFill>
              </a:rPr>
              <a:t>Italiens</a:t>
            </a:r>
            <a:r>
              <a:rPr lang="en-GB" sz="700" dirty="0">
                <a:solidFill>
                  <a:srgbClr val="000000"/>
                </a:solidFill>
              </a:rPr>
              <a:t> 75009 Paris, France.</a:t>
            </a:r>
          </a:p>
          <a:p>
            <a:pPr algn="just" defTabSz="882028" eaLnBrk="1" fontAlgn="base" hangingPunct="1">
              <a:lnSpc>
                <a:spcPct val="90000"/>
              </a:lnSpc>
            </a:pPr>
            <a:r>
              <a:rPr lang="en-GB" sz="700" dirty="0">
                <a:solidFill>
                  <a:srgbClr val="000000"/>
                </a:solidFill>
              </a:rPr>
              <a:t>United Kingdom</a:t>
            </a:r>
          </a:p>
          <a:p>
            <a:pPr algn="just" defTabSz="882028" eaLnBrk="1" fontAlgn="base" hangingPunct="1">
              <a:lnSpc>
                <a:spcPct val="90000"/>
              </a:lnSpc>
            </a:pPr>
            <a:r>
              <a:rPr lang="en-GB" sz="700" dirty="0">
                <a:solidFill>
                  <a:srgbClr val="000000"/>
                </a:solidFill>
              </a:rPr>
              <a:t> This presentation has been approved for publication by BNP Paribas London Branch, a branch of BNP Paribas, 10 </a:t>
            </a:r>
            <a:r>
              <a:rPr lang="en-GB" sz="700" dirty="0" err="1">
                <a:solidFill>
                  <a:srgbClr val="000000"/>
                </a:solidFill>
              </a:rPr>
              <a:t>Harewood</a:t>
            </a:r>
            <a:r>
              <a:rPr lang="en-GB" sz="700" dirty="0">
                <a:solidFill>
                  <a:srgbClr val="000000"/>
                </a:solidFill>
              </a:rPr>
              <a:t> Avenue, London NW1 6AA. This branch is authorised by the </a:t>
            </a:r>
            <a:r>
              <a:rPr lang="en-GB" sz="700" dirty="0" err="1">
                <a:solidFill>
                  <a:srgbClr val="000000"/>
                </a:solidFill>
              </a:rPr>
              <a:t>Autorité</a:t>
            </a:r>
            <a:r>
              <a:rPr lang="en-GB" sz="700" dirty="0">
                <a:solidFill>
                  <a:srgbClr val="000000"/>
                </a:solidFill>
              </a:rPr>
              <a:t> de </a:t>
            </a:r>
            <a:r>
              <a:rPr lang="en-GB" sz="700" dirty="0" err="1">
                <a:solidFill>
                  <a:srgbClr val="000000"/>
                </a:solidFill>
              </a:rPr>
              <a:t>Contrôle</a:t>
            </a:r>
            <a:r>
              <a:rPr lang="en-GB" sz="700" dirty="0">
                <a:solidFill>
                  <a:srgbClr val="000000"/>
                </a:solidFill>
              </a:rPr>
              <a:t> </a:t>
            </a:r>
            <a:r>
              <a:rPr lang="en-GB" sz="700" dirty="0" err="1">
                <a:solidFill>
                  <a:srgbClr val="000000"/>
                </a:solidFill>
              </a:rPr>
              <a:t>Prudentiel</a:t>
            </a:r>
            <a:r>
              <a:rPr lang="en-GB" sz="700" dirty="0">
                <a:solidFill>
                  <a:srgbClr val="000000"/>
                </a:solidFill>
              </a:rPr>
              <a:t> and the Prudential Regulation Authority and subject to limited regulation by the Financial Conduct Authority and Prudential Regulation Authority and registered in England &amp; Wales under No. FC13447. Details of the extent of the authorisation and regulation by the Prudential Regulation Authority, and regulation by the Financial Conduct Authority are available on request. </a:t>
            </a:r>
          </a:p>
          <a:p>
            <a:pPr algn="just" defTabSz="882028" eaLnBrk="1" fontAlgn="base" hangingPunct="1">
              <a:lnSpc>
                <a:spcPct val="90000"/>
              </a:lnSpc>
            </a:pPr>
            <a:endParaRPr lang="en-GB" sz="700" b="1" dirty="0">
              <a:solidFill>
                <a:srgbClr val="000000"/>
              </a:solidFill>
            </a:endParaRPr>
          </a:p>
          <a:p>
            <a:pPr algn="just" defTabSz="882028" eaLnBrk="1" fontAlgn="base" hangingPunct="1">
              <a:lnSpc>
                <a:spcPct val="90000"/>
              </a:lnSpc>
            </a:pPr>
            <a:r>
              <a:rPr lang="en-GB" sz="700" b="1" dirty="0">
                <a:solidFill>
                  <a:srgbClr val="000000"/>
                </a:solidFill>
              </a:rPr>
              <a:t>Italy</a:t>
            </a:r>
          </a:p>
          <a:p>
            <a:pPr algn="just" defTabSz="882028" eaLnBrk="1" fontAlgn="base" hangingPunct="1">
              <a:lnSpc>
                <a:spcPct val="90000"/>
              </a:lnSpc>
            </a:pPr>
            <a:r>
              <a:rPr lang="en-GB" sz="700" dirty="0">
                <a:solidFill>
                  <a:srgbClr val="000000"/>
                </a:solidFill>
              </a:rPr>
              <a:t>This publication has been approved for publication and distribution by BNP Paribas </a:t>
            </a:r>
            <a:r>
              <a:rPr lang="en-GB" sz="700" dirty="0" err="1">
                <a:solidFill>
                  <a:srgbClr val="000000"/>
                </a:solidFill>
              </a:rPr>
              <a:t>Succursale</a:t>
            </a:r>
            <a:r>
              <a:rPr lang="en-GB" sz="700" dirty="0">
                <a:solidFill>
                  <a:srgbClr val="000000"/>
                </a:solidFill>
              </a:rPr>
              <a:t> Italia which has been authorised by the </a:t>
            </a:r>
            <a:r>
              <a:rPr lang="en-GB" sz="700" dirty="0" err="1">
                <a:solidFill>
                  <a:srgbClr val="000000"/>
                </a:solidFill>
              </a:rPr>
              <a:t>Autorité</a:t>
            </a:r>
            <a:r>
              <a:rPr lang="en-GB" sz="700" dirty="0">
                <a:solidFill>
                  <a:srgbClr val="000000"/>
                </a:solidFill>
              </a:rPr>
              <a:t> de </a:t>
            </a:r>
            <a:r>
              <a:rPr lang="en-GB" sz="700" dirty="0" err="1">
                <a:solidFill>
                  <a:srgbClr val="000000"/>
                </a:solidFill>
              </a:rPr>
              <a:t>Contrôle</a:t>
            </a:r>
            <a:r>
              <a:rPr lang="en-GB" sz="700" dirty="0">
                <a:solidFill>
                  <a:srgbClr val="000000"/>
                </a:solidFill>
              </a:rPr>
              <a:t> </a:t>
            </a:r>
            <a:r>
              <a:rPr lang="en-GB" sz="700" dirty="0" err="1">
                <a:solidFill>
                  <a:srgbClr val="000000"/>
                </a:solidFill>
              </a:rPr>
              <a:t>Prudentiel</a:t>
            </a:r>
            <a:r>
              <a:rPr lang="en-GB" sz="700" dirty="0">
                <a:solidFill>
                  <a:srgbClr val="000000"/>
                </a:solidFill>
              </a:rPr>
              <a:t> and regulated by the </a:t>
            </a:r>
            <a:r>
              <a:rPr lang="en-GB" sz="700" dirty="0" err="1">
                <a:solidFill>
                  <a:srgbClr val="000000"/>
                </a:solidFill>
              </a:rPr>
              <a:t>Autorité</a:t>
            </a:r>
            <a:r>
              <a:rPr lang="en-GB" sz="700" dirty="0">
                <a:solidFill>
                  <a:srgbClr val="000000"/>
                </a:solidFill>
              </a:rPr>
              <a:t> des </a:t>
            </a:r>
            <a:r>
              <a:rPr lang="en-GB" sz="700" dirty="0" err="1">
                <a:solidFill>
                  <a:srgbClr val="000000"/>
                </a:solidFill>
              </a:rPr>
              <a:t>Marchés</a:t>
            </a:r>
            <a:r>
              <a:rPr lang="en-GB" sz="700" dirty="0">
                <a:solidFill>
                  <a:srgbClr val="000000"/>
                </a:solidFill>
              </a:rPr>
              <a:t> Financiers, and this authorisation has been notified to the Bank of Italy. The branch is subject to limited regulation by the Bank of Italy and the CONSOB respectively.</a:t>
            </a:r>
          </a:p>
          <a:p>
            <a:pPr algn="just" defTabSz="882028" eaLnBrk="1" fontAlgn="base" hangingPunct="1">
              <a:lnSpc>
                <a:spcPct val="90000"/>
              </a:lnSpc>
            </a:pPr>
            <a:endParaRPr lang="en-GB" sz="700" dirty="0">
              <a:solidFill>
                <a:srgbClr val="000000"/>
              </a:solidFill>
            </a:endParaRPr>
          </a:p>
          <a:p>
            <a:pPr algn="just" defTabSz="882028" eaLnBrk="1" fontAlgn="base" hangingPunct="1">
              <a:lnSpc>
                <a:spcPct val="90000"/>
              </a:lnSpc>
            </a:pPr>
            <a:r>
              <a:rPr lang="en-GB" sz="700" b="1" dirty="0">
                <a:solidFill>
                  <a:srgbClr val="000000"/>
                </a:solidFill>
              </a:rPr>
              <a:t>US </a:t>
            </a:r>
          </a:p>
          <a:p>
            <a:pPr algn="just" defTabSz="882028" eaLnBrk="1" fontAlgn="base" hangingPunct="1">
              <a:lnSpc>
                <a:spcPct val="90000"/>
              </a:lnSpc>
            </a:pPr>
            <a:r>
              <a:rPr lang="en-GB" sz="700" dirty="0">
                <a:solidFill>
                  <a:srgbClr val="000000"/>
                </a:solidFill>
              </a:rPr>
              <a:t>This document is being distributed to U.S. persons by BNP Paribas Securities Corp., or by a subsidiary or affiliate of BNP Paribas that is not registered as a U.S. broker-dealer to U.S. major institutional investors only. Any U.S. person receiving this document and wishing to effect a transaction in any security discussed herein, must do so through a U.S. registered broker dealer. BNP Paribas Securities Corp., a subsidiary of BNP Paribas, is a broker-dealer registered with the U.S. Securities and Exchange Commission and a member of the Financial Industry Regulatory Authority and other principal exchanges. BNP Paribas Securities Corp. accepts responsibility for the content of a report prepared by another non-U.S. affiliate only when distributed to U.S. persons by BNP Paribas Securities Corp. Some of the securities mentioned in this document have not been registered under the United States Securities Act of 1933, as amended, and may not be offered or sold in the United States or to a U.S. person absent registration or an applicable exemption from the United States registration requirements. </a:t>
            </a:r>
          </a:p>
          <a:p>
            <a:pPr algn="just" defTabSz="882028" eaLnBrk="1" fontAlgn="base" hangingPunct="1">
              <a:lnSpc>
                <a:spcPct val="90000"/>
              </a:lnSpc>
            </a:pPr>
            <a:r>
              <a:rPr lang="en-GB" sz="700" b="1" dirty="0">
                <a:solidFill>
                  <a:srgbClr val="000000"/>
                </a:solidFill>
              </a:rPr>
              <a:t>Spain</a:t>
            </a:r>
            <a:r>
              <a:rPr lang="en-GB" sz="700" dirty="0">
                <a:solidFill>
                  <a:srgbClr val="000000"/>
                </a:solidFill>
              </a:rPr>
              <a:t>  </a:t>
            </a:r>
          </a:p>
          <a:p>
            <a:pPr algn="just" defTabSz="882028" eaLnBrk="1" fontAlgn="base" hangingPunct="1">
              <a:lnSpc>
                <a:spcPct val="90000"/>
              </a:lnSpc>
            </a:pPr>
            <a:r>
              <a:rPr lang="en-GB" sz="700" dirty="0">
                <a:solidFill>
                  <a:srgbClr val="000000"/>
                </a:solidFill>
              </a:rPr>
              <a:t>This document is being distributed in Spain by BNP Paribas S.A., S.E., a branch of BNP Paribas S.A. whose head office is in Paris, France. BNP Paribas S.A.,, S.E., C/Ribera de </a:t>
            </a:r>
            <a:r>
              <a:rPr lang="en-GB" sz="700" dirty="0" err="1">
                <a:solidFill>
                  <a:srgbClr val="000000"/>
                </a:solidFill>
              </a:rPr>
              <a:t>Loira</a:t>
            </a:r>
            <a:r>
              <a:rPr lang="en-GB" sz="700" dirty="0">
                <a:solidFill>
                  <a:srgbClr val="000000"/>
                </a:solidFill>
              </a:rPr>
              <a:t> 28, Madrid 28042 is authorised and supervised by the </a:t>
            </a:r>
            <a:r>
              <a:rPr lang="en-GB" sz="700" dirty="0" err="1">
                <a:solidFill>
                  <a:srgbClr val="000000"/>
                </a:solidFill>
              </a:rPr>
              <a:t>Autorité</a:t>
            </a:r>
            <a:r>
              <a:rPr lang="en-GB" sz="700" dirty="0">
                <a:solidFill>
                  <a:srgbClr val="000000"/>
                </a:solidFill>
              </a:rPr>
              <a:t> de </a:t>
            </a:r>
            <a:r>
              <a:rPr lang="en-GB" sz="700" dirty="0" err="1">
                <a:solidFill>
                  <a:srgbClr val="000000"/>
                </a:solidFill>
              </a:rPr>
              <a:t>Contrôle</a:t>
            </a:r>
            <a:r>
              <a:rPr lang="en-GB" sz="700" dirty="0">
                <a:solidFill>
                  <a:srgbClr val="000000"/>
                </a:solidFill>
              </a:rPr>
              <a:t> </a:t>
            </a:r>
            <a:r>
              <a:rPr lang="en-GB" sz="700" dirty="0" err="1">
                <a:solidFill>
                  <a:srgbClr val="000000"/>
                </a:solidFill>
              </a:rPr>
              <a:t>Prudentiel</a:t>
            </a:r>
            <a:r>
              <a:rPr lang="en-GB" sz="700" dirty="0">
                <a:solidFill>
                  <a:srgbClr val="000000"/>
                </a:solidFill>
              </a:rPr>
              <a:t> and it is authorised and subject to limited regulation by the Bank of Spain.  </a:t>
            </a:r>
          </a:p>
          <a:p>
            <a:pPr algn="just" defTabSz="882028" eaLnBrk="1" fontAlgn="base" hangingPunct="1">
              <a:lnSpc>
                <a:spcPct val="90000"/>
              </a:lnSpc>
            </a:pPr>
            <a:endParaRPr lang="en-GB" sz="700" b="1" dirty="0">
              <a:solidFill>
                <a:srgbClr val="000000"/>
              </a:solidFill>
            </a:endParaRPr>
          </a:p>
          <a:p>
            <a:pPr algn="just" defTabSz="882028" eaLnBrk="1" fontAlgn="base" hangingPunct="1">
              <a:lnSpc>
                <a:spcPct val="90000"/>
              </a:lnSpc>
            </a:pPr>
            <a:r>
              <a:rPr lang="en-GB" sz="700" b="1" dirty="0">
                <a:solidFill>
                  <a:srgbClr val="000000"/>
                </a:solidFill>
              </a:rPr>
              <a:t>Switzerland  </a:t>
            </a:r>
          </a:p>
          <a:p>
            <a:pPr algn="just" defTabSz="882028" eaLnBrk="1" fontAlgn="base" hangingPunct="1">
              <a:lnSpc>
                <a:spcPct val="90000"/>
              </a:lnSpc>
            </a:pPr>
            <a:r>
              <a:rPr lang="en-GB" sz="700" dirty="0">
                <a:solidFill>
                  <a:srgbClr val="000000"/>
                </a:solidFill>
              </a:rPr>
              <a:t>This document is intended solely for customers who are “Qualified Investors” as defined in article 10 paragraphs 3 and 4 of the Swiss Federal Act on Collective Investment Schemes of 23 June 2006 (CISA) and the relevant provisions of the Swiss Federal Ordinance on Collective Investment Schemes of 22 November 2006 (CISO). “Qualified Investors” includes, among others, regulated financial intermediaries such as banks, securities dealers, fund management companies and asset managers of collective investment schemes, regulated insurance companies as well as pension funds and companies with professional treasury operations. This document may not be suitable for customers who are not Qualified Investors and should only be used and passed on to Qualified Investors. For specification purposes, a “Swiss Corporate Customer” is a Client which is a corporate entity, incorporated and existing under the laws of Switzerland and which qualifies as “Qualified Investor” as defined above." </a:t>
            </a:r>
          </a:p>
          <a:p>
            <a:pPr algn="just" defTabSz="882028" eaLnBrk="1" fontAlgn="base" hangingPunct="1">
              <a:lnSpc>
                <a:spcPct val="90000"/>
              </a:lnSpc>
            </a:pPr>
            <a:r>
              <a:rPr lang="en-GB" sz="700" dirty="0">
                <a:solidFill>
                  <a:srgbClr val="000000"/>
                </a:solidFill>
              </a:rPr>
              <a:t>BNP Paribas (Suisse) SA is authorised as bank and as securities dealer by the Swiss Federal Market Supervisory Authority FINMA. BNP Paribas (Suisse) SA is registered at the Geneva commercial register under No. CH-270-3000542-1. BNP Paribas (Suisse) SA is incorporated in Switzerland with limited liability.  Registered Office: 2 place de </a:t>
            </a:r>
            <a:r>
              <a:rPr lang="en-GB" sz="700" dirty="0" err="1">
                <a:solidFill>
                  <a:srgbClr val="000000"/>
                </a:solidFill>
              </a:rPr>
              <a:t>Hollande</a:t>
            </a:r>
            <a:r>
              <a:rPr lang="en-GB" sz="700" dirty="0">
                <a:solidFill>
                  <a:srgbClr val="000000"/>
                </a:solidFill>
              </a:rPr>
              <a:t>, CH-1204 Geneva. </a:t>
            </a:r>
          </a:p>
          <a:p>
            <a:pPr algn="just" defTabSz="882028" eaLnBrk="1" fontAlgn="base" hangingPunct="1">
              <a:lnSpc>
                <a:spcPct val="90000"/>
              </a:lnSpc>
            </a:pPr>
            <a:endParaRPr lang="en-GB" sz="700" b="1" dirty="0">
              <a:solidFill>
                <a:srgbClr val="000000"/>
              </a:solidFill>
            </a:endParaRPr>
          </a:p>
          <a:p>
            <a:pPr algn="just" defTabSz="882028" eaLnBrk="1" fontAlgn="base" hangingPunct="1">
              <a:lnSpc>
                <a:spcPct val="90000"/>
              </a:lnSpc>
            </a:pPr>
            <a:r>
              <a:rPr lang="en-GB" sz="700" b="1" dirty="0">
                <a:solidFill>
                  <a:srgbClr val="000000"/>
                </a:solidFill>
              </a:rPr>
              <a:t>Bahrain</a:t>
            </a:r>
          </a:p>
          <a:p>
            <a:pPr algn="just" defTabSz="882028" eaLnBrk="1" fontAlgn="base" hangingPunct="1">
              <a:lnSpc>
                <a:spcPct val="90000"/>
              </a:lnSpc>
            </a:pPr>
            <a:r>
              <a:rPr lang="en-GB" sz="700" dirty="0">
                <a:solidFill>
                  <a:srgbClr val="000000"/>
                </a:solidFill>
              </a:rPr>
              <a:t>This document is being distributed in Bahrain by BNP Paribas Wholesale Bank, a branch of BNP Paribas S.A. whose head office is in Paris, France. BNP Paribas Wholesale Bank is regulated as a Registered Institution by the Central Bank of Bahrain – CBB.</a:t>
            </a:r>
          </a:p>
          <a:p>
            <a:pPr algn="just" defTabSz="882028" eaLnBrk="1" fontAlgn="base" hangingPunct="1">
              <a:lnSpc>
                <a:spcPct val="90000"/>
              </a:lnSpc>
            </a:pPr>
            <a:r>
              <a:rPr lang="en-GB" sz="700" dirty="0">
                <a:solidFill>
                  <a:srgbClr val="000000"/>
                </a:solidFill>
              </a:rPr>
              <a:t>This document does not, nor is it intended to, constitute an offer to issue, sell or acquire, or solicit an offer to sell or acquire any securities or to enter into any transaction.</a:t>
            </a:r>
          </a:p>
          <a:p>
            <a:pPr algn="just" defTabSz="882028" eaLnBrk="1" fontAlgn="base" hangingPunct="1">
              <a:lnSpc>
                <a:spcPct val="90000"/>
              </a:lnSpc>
            </a:pPr>
            <a:endParaRPr lang="en-GB" sz="700" dirty="0">
              <a:solidFill>
                <a:srgbClr val="000000"/>
              </a:solidFill>
            </a:endParaRPr>
          </a:p>
          <a:p>
            <a:pPr algn="just" defTabSz="882028" eaLnBrk="1" fontAlgn="base" hangingPunct="1">
              <a:lnSpc>
                <a:spcPct val="90000"/>
              </a:lnSpc>
            </a:pPr>
            <a:r>
              <a:rPr lang="en-GB" sz="700" dirty="0">
                <a:solidFill>
                  <a:srgbClr val="000000"/>
                </a:solidFill>
              </a:rPr>
              <a:t>By accepting this document you agree to be bound by the foregoing limitations.</a:t>
            </a:r>
          </a:p>
          <a:p>
            <a:pPr algn="just" defTabSz="882028" eaLnBrk="1" fontAlgn="base" hangingPunct="1">
              <a:lnSpc>
                <a:spcPct val="90000"/>
              </a:lnSpc>
            </a:pPr>
            <a:r>
              <a:rPr lang="en-GB" sz="700" dirty="0">
                <a:solidFill>
                  <a:srgbClr val="000000"/>
                </a:solidFill>
              </a:rPr>
              <a:t>BNP Paribas (2014).  All rights reserved.</a:t>
            </a:r>
          </a:p>
          <a:p>
            <a:pPr algn="just" defTabSz="882028" eaLnBrk="1" fontAlgn="base" hangingPunct="1">
              <a:lnSpc>
                <a:spcPct val="90000"/>
              </a:lnSpc>
            </a:pPr>
            <a:endParaRPr lang="en-GB" sz="700" dirty="0">
              <a:solidFill>
                <a:srgbClr val="000000"/>
              </a:solidFill>
            </a:endParaRPr>
          </a:p>
        </p:txBody>
      </p:sp>
      <p:sp>
        <p:nvSpPr>
          <p:cNvPr id="6" name="Rectangle 2"/>
          <p:cNvSpPr txBox="1">
            <a:spLocks noChangeArrowheads="1"/>
          </p:cNvSpPr>
          <p:nvPr/>
        </p:nvSpPr>
        <p:spPr>
          <a:xfrm>
            <a:off x="683579" y="133089"/>
            <a:ext cx="8010497" cy="470203"/>
          </a:xfrm>
          <a:prstGeom prst="rect">
            <a:avLst/>
          </a:prstGeom>
        </p:spPr>
        <p:txBody>
          <a:bodyPr lIns="0" tIns="35966" rIns="0" bIns="35966" anchor="ctr" anchorCtr="0"/>
          <a:lstStyle>
            <a:lvl1pPr algn="l" defTabSz="911708" rtl="0" eaLnBrk="0" fontAlgn="base" hangingPunct="0">
              <a:spcBef>
                <a:spcPct val="0"/>
              </a:spcBef>
              <a:spcAft>
                <a:spcPct val="0"/>
              </a:spcAft>
              <a:defRPr sz="2100" b="1">
                <a:solidFill>
                  <a:schemeClr val="tx2"/>
                </a:solidFill>
                <a:latin typeface="+mj-lt"/>
                <a:ea typeface="+mj-ea"/>
                <a:cs typeface="+mj-cs"/>
              </a:defRPr>
            </a:lvl1pPr>
            <a:lvl2pPr algn="l" defTabSz="911708" rtl="0" eaLnBrk="0" fontAlgn="base" hangingPunct="0">
              <a:spcBef>
                <a:spcPct val="0"/>
              </a:spcBef>
              <a:spcAft>
                <a:spcPct val="0"/>
              </a:spcAft>
              <a:defRPr sz="2100" b="1">
                <a:solidFill>
                  <a:schemeClr val="tx2"/>
                </a:solidFill>
                <a:latin typeface="Arial" charset="0"/>
                <a:cs typeface="Arial" charset="0"/>
              </a:defRPr>
            </a:lvl2pPr>
            <a:lvl3pPr algn="l" defTabSz="911708" rtl="0" eaLnBrk="0" fontAlgn="base" hangingPunct="0">
              <a:spcBef>
                <a:spcPct val="0"/>
              </a:spcBef>
              <a:spcAft>
                <a:spcPct val="0"/>
              </a:spcAft>
              <a:defRPr sz="2100" b="1">
                <a:solidFill>
                  <a:schemeClr val="tx2"/>
                </a:solidFill>
                <a:latin typeface="Arial" charset="0"/>
                <a:cs typeface="Arial" charset="0"/>
              </a:defRPr>
            </a:lvl3pPr>
            <a:lvl4pPr algn="l" defTabSz="911708" rtl="0" eaLnBrk="0" fontAlgn="base" hangingPunct="0">
              <a:spcBef>
                <a:spcPct val="0"/>
              </a:spcBef>
              <a:spcAft>
                <a:spcPct val="0"/>
              </a:spcAft>
              <a:defRPr sz="2100" b="1">
                <a:solidFill>
                  <a:schemeClr val="tx2"/>
                </a:solidFill>
                <a:latin typeface="Arial" charset="0"/>
                <a:cs typeface="Arial" charset="0"/>
              </a:defRPr>
            </a:lvl4pPr>
            <a:lvl5pPr algn="l" defTabSz="911708" rtl="0" eaLnBrk="0" fontAlgn="base" hangingPunct="0">
              <a:spcBef>
                <a:spcPct val="0"/>
              </a:spcBef>
              <a:spcAft>
                <a:spcPct val="0"/>
              </a:spcAft>
              <a:defRPr sz="2100" b="1">
                <a:solidFill>
                  <a:schemeClr val="tx2"/>
                </a:solidFill>
                <a:latin typeface="Arial" charset="0"/>
                <a:cs typeface="Arial" charset="0"/>
              </a:defRPr>
            </a:lvl5pPr>
            <a:lvl6pPr marL="440561" algn="l" defTabSz="911708" rtl="0" fontAlgn="base">
              <a:spcBef>
                <a:spcPct val="0"/>
              </a:spcBef>
              <a:spcAft>
                <a:spcPct val="0"/>
              </a:spcAft>
              <a:defRPr sz="2100" b="1">
                <a:solidFill>
                  <a:schemeClr val="tx2"/>
                </a:solidFill>
                <a:latin typeface="Arial" charset="0"/>
                <a:cs typeface="Arial" charset="0"/>
              </a:defRPr>
            </a:lvl6pPr>
            <a:lvl7pPr marL="881113" algn="l" defTabSz="911708" rtl="0" fontAlgn="base">
              <a:spcBef>
                <a:spcPct val="0"/>
              </a:spcBef>
              <a:spcAft>
                <a:spcPct val="0"/>
              </a:spcAft>
              <a:defRPr sz="2100" b="1">
                <a:solidFill>
                  <a:schemeClr val="tx2"/>
                </a:solidFill>
                <a:latin typeface="Arial" charset="0"/>
                <a:cs typeface="Arial" charset="0"/>
              </a:defRPr>
            </a:lvl7pPr>
            <a:lvl8pPr marL="1321683" algn="l" defTabSz="911708" rtl="0" fontAlgn="base">
              <a:spcBef>
                <a:spcPct val="0"/>
              </a:spcBef>
              <a:spcAft>
                <a:spcPct val="0"/>
              </a:spcAft>
              <a:defRPr sz="2100" b="1">
                <a:solidFill>
                  <a:schemeClr val="tx2"/>
                </a:solidFill>
                <a:latin typeface="Arial" charset="0"/>
                <a:cs typeface="Arial" charset="0"/>
              </a:defRPr>
            </a:lvl8pPr>
            <a:lvl9pPr marL="1762226" algn="l" defTabSz="911708" rtl="0" fontAlgn="base">
              <a:spcBef>
                <a:spcPct val="0"/>
              </a:spcBef>
              <a:spcAft>
                <a:spcPct val="0"/>
              </a:spcAft>
              <a:defRPr sz="2100" b="1">
                <a:solidFill>
                  <a:schemeClr val="tx2"/>
                </a:solidFill>
                <a:latin typeface="Arial" charset="0"/>
                <a:cs typeface="Arial" charset="0"/>
              </a:defRPr>
            </a:lvl9pPr>
          </a:lstStyle>
          <a:p>
            <a:pPr defTabSz="839660">
              <a:defRPr/>
            </a:pPr>
            <a:r>
              <a:rPr lang="en-GB" sz="1800" dirty="0"/>
              <a:t>Disclaimer</a:t>
            </a:r>
            <a:endParaRPr lang="en-GB" sz="1800" kern="0" dirty="0"/>
          </a:p>
        </p:txBody>
      </p:sp>
    </p:spTree>
    <p:extLst>
      <p:ext uri="{BB962C8B-B14F-4D97-AF65-F5344CB8AC3E}">
        <p14:creationId xmlns:p14="http://schemas.microsoft.com/office/powerpoint/2010/main" val="3476449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5" name="Slide Number Placeholder 4"/>
          <p:cNvSpPr>
            <a:spLocks noGrp="1"/>
          </p:cNvSpPr>
          <p:nvPr>
            <p:ph type="sldNum" sz="quarter" idx="11"/>
          </p:nvPr>
        </p:nvSpPr>
        <p:spPr/>
        <p:txBody>
          <a:bodyPr/>
          <a:lstStyle/>
          <a:p>
            <a:fld id="{0954929B-32AB-497A-9E36-14FEA12B3ECA}" type="slidenum">
              <a:rPr lang="en-GB" smtClean="0"/>
              <a:pPr/>
              <a:t>2</a:t>
            </a:fld>
            <a:endParaRPr lang="en-GB" dirty="0"/>
          </a:p>
        </p:txBody>
      </p:sp>
      <p:sp>
        <p:nvSpPr>
          <p:cNvPr id="7" name="Snip Single Corner Rectangle 6"/>
          <p:cNvSpPr/>
          <p:nvPr/>
        </p:nvSpPr>
        <p:spPr bwMode="auto">
          <a:xfrm>
            <a:off x="827585" y="1268760"/>
            <a:ext cx="7952866" cy="4536504"/>
          </a:xfrm>
          <a:prstGeom prst="snip1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369" tIns="45685" rIns="91369" bIns="45685" numCol="1" rtlCol="0" anchor="t" anchorCtr="0" compatLnSpc="1">
            <a:prstTxWarp prst="textNoShape">
              <a:avLst/>
            </a:prstTxWarp>
          </a:bodyPr>
          <a:lstStyle/>
          <a:p>
            <a:pPr marL="0" lvl="1" algn="just" eaLnBrk="0" fontAlgn="base" hangingPunct="0">
              <a:spcBef>
                <a:spcPts val="1200"/>
              </a:spcBef>
              <a:spcAft>
                <a:spcPts val="600"/>
              </a:spcAft>
              <a:buClr>
                <a:srgbClr val="00915A"/>
              </a:buClr>
              <a:buSzPct val="100000"/>
              <a:tabLst>
                <a:tab pos="7791731" algn="r"/>
              </a:tabLst>
              <a:defRPr/>
            </a:pPr>
            <a:endParaRPr lang="en-GB" b="1" dirty="0" smtClean="0"/>
          </a:p>
          <a:p>
            <a:pPr marL="431888" lvl="1" indent="-359907" algn="just" eaLnBrk="0" fontAlgn="base" hangingPunct="0">
              <a:spcBef>
                <a:spcPts val="1200"/>
              </a:spcBef>
              <a:spcAft>
                <a:spcPts val="600"/>
              </a:spcAft>
              <a:buClr>
                <a:srgbClr val="00915A"/>
              </a:buClr>
              <a:buSzPct val="100000"/>
              <a:buFont typeface="Wingdings" panose="05000000000000000000" pitchFamily="2" charset="2"/>
              <a:buChar char="n"/>
              <a:tabLst>
                <a:tab pos="7791731" algn="r"/>
              </a:tabLst>
              <a:defRPr/>
            </a:pPr>
            <a:r>
              <a:rPr lang="en-GB" b="1" dirty="0" smtClean="0"/>
              <a:t>BNP Paribas: A Driving Force in the EMEA Loan Market</a:t>
            </a:r>
          </a:p>
          <a:p>
            <a:pPr marL="431888" lvl="1" indent="-359907" algn="just" eaLnBrk="0" fontAlgn="base" hangingPunct="0">
              <a:spcBef>
                <a:spcPts val="1200"/>
              </a:spcBef>
              <a:spcAft>
                <a:spcPts val="600"/>
              </a:spcAft>
              <a:buClr>
                <a:srgbClr val="00915A"/>
              </a:buClr>
              <a:buSzPct val="100000"/>
              <a:buFont typeface="Wingdings" panose="05000000000000000000" pitchFamily="2" charset="2"/>
              <a:buChar char="n"/>
              <a:tabLst>
                <a:tab pos="7791731" algn="r"/>
              </a:tabLst>
              <a:defRPr/>
            </a:pPr>
            <a:r>
              <a:rPr lang="en-GB" b="1" dirty="0"/>
              <a:t>Hungarian vs. CEE Syndicated Loan </a:t>
            </a:r>
            <a:r>
              <a:rPr lang="en-GB" b="1" dirty="0" smtClean="0"/>
              <a:t>Markets</a:t>
            </a:r>
          </a:p>
          <a:p>
            <a:pPr marL="431888" lvl="1" indent="-359907" algn="just" eaLnBrk="0" fontAlgn="base" hangingPunct="0">
              <a:spcBef>
                <a:spcPts val="1200"/>
              </a:spcBef>
              <a:spcAft>
                <a:spcPts val="600"/>
              </a:spcAft>
              <a:buClr>
                <a:srgbClr val="00915A"/>
              </a:buClr>
              <a:buSzPct val="100000"/>
              <a:buFont typeface="Wingdings" panose="05000000000000000000" pitchFamily="2" charset="2"/>
              <a:buChar char="n"/>
              <a:tabLst>
                <a:tab pos="7791731" algn="r"/>
              </a:tabLst>
              <a:defRPr/>
            </a:pPr>
            <a:r>
              <a:rPr lang="en-GB" b="1" dirty="0"/>
              <a:t>Hungarian Banking System</a:t>
            </a:r>
          </a:p>
          <a:p>
            <a:pPr marL="431888" lvl="1" indent="-359907" algn="just" eaLnBrk="0" fontAlgn="base" hangingPunct="0">
              <a:spcBef>
                <a:spcPts val="1200"/>
              </a:spcBef>
              <a:spcAft>
                <a:spcPts val="600"/>
              </a:spcAft>
              <a:buClr>
                <a:srgbClr val="00915A"/>
              </a:buClr>
              <a:buSzPct val="100000"/>
              <a:buFont typeface="Wingdings" panose="05000000000000000000" pitchFamily="2" charset="2"/>
              <a:buChar char="n"/>
              <a:tabLst>
                <a:tab pos="7791731" algn="r"/>
              </a:tabLst>
              <a:defRPr/>
            </a:pPr>
            <a:r>
              <a:rPr lang="en-GB" b="1" dirty="0"/>
              <a:t>Risks to Hungarian Bank Liquidity Going </a:t>
            </a:r>
            <a:r>
              <a:rPr lang="en-GB" b="1" dirty="0" smtClean="0"/>
              <a:t>Forward</a:t>
            </a:r>
            <a:endParaRPr lang="en-GB" b="1" dirty="0"/>
          </a:p>
          <a:p>
            <a:pPr marL="268079" lvl="1" indent="-179248" algn="just" eaLnBrk="0" fontAlgn="base" hangingPunct="0">
              <a:spcAft>
                <a:spcPts val="600"/>
              </a:spcAft>
              <a:buClr>
                <a:srgbClr val="00915A"/>
              </a:buClr>
              <a:buSzPct val="120000"/>
              <a:buFont typeface="Wingdings" panose="05000000000000000000" pitchFamily="2" charset="2"/>
              <a:buChar char="n"/>
              <a:tabLst>
                <a:tab pos="7791731" algn="r"/>
              </a:tabLst>
              <a:defRPr/>
            </a:pPr>
            <a:endParaRPr lang="en-GB" sz="1200" b="1" dirty="0">
              <a:solidFill>
                <a:srgbClr val="000000"/>
              </a:solidFill>
              <a:cs typeface="Times New Roman" pitchFamily="18" charset="0"/>
            </a:endParaRPr>
          </a:p>
        </p:txBody>
      </p:sp>
    </p:spTree>
    <p:extLst>
      <p:ext uri="{BB962C8B-B14F-4D97-AF65-F5344CB8AC3E}">
        <p14:creationId xmlns:p14="http://schemas.microsoft.com/office/powerpoint/2010/main" val="1219094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37" y="738961"/>
            <a:ext cx="5799663" cy="449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BNP Paribas is the Leading House in the EMEA Loan </a:t>
            </a:r>
            <a:r>
              <a:rPr lang="en-GB" dirty="0" smtClean="0"/>
              <a:t>Market</a:t>
            </a:r>
            <a:endParaRPr lang="en-GB" dirty="0"/>
          </a:p>
        </p:txBody>
      </p:sp>
      <p:sp>
        <p:nvSpPr>
          <p:cNvPr id="5" name="Slide Number Placeholder 4"/>
          <p:cNvSpPr>
            <a:spLocks noGrp="1"/>
          </p:cNvSpPr>
          <p:nvPr>
            <p:ph type="sldNum" sz="quarter" idx="11"/>
          </p:nvPr>
        </p:nvSpPr>
        <p:spPr/>
        <p:txBody>
          <a:bodyPr/>
          <a:lstStyle/>
          <a:p>
            <a:fld id="{0954929B-32AB-497A-9E36-14FEA12B3ECA}" type="slidenum">
              <a:rPr lang="en-GB" smtClean="0"/>
              <a:pPr/>
              <a:t>3</a:t>
            </a:fld>
            <a:endParaRPr lang="en-GB" dirty="0"/>
          </a:p>
        </p:txBody>
      </p:sp>
      <p:sp>
        <p:nvSpPr>
          <p:cNvPr id="174" name="Rectangle 173"/>
          <p:cNvSpPr/>
          <p:nvPr/>
        </p:nvSpPr>
        <p:spPr>
          <a:xfrm>
            <a:off x="827583" y="620688"/>
            <a:ext cx="8062441" cy="307777"/>
          </a:xfrm>
          <a:prstGeom prst="rect">
            <a:avLst/>
          </a:prstGeom>
        </p:spPr>
        <p:txBody>
          <a:bodyPr wrap="square" lIns="91369" tIns="45685" rIns="91369" bIns="45685">
            <a:spAutoFit/>
          </a:bodyPr>
          <a:lstStyle/>
          <a:p>
            <a:pPr algn="ctr"/>
            <a:r>
              <a:rPr lang="en-GB" sz="1400" b="1" dirty="0" smtClean="0">
                <a:solidFill>
                  <a:srgbClr val="00915A"/>
                </a:solidFill>
              </a:rPr>
              <a:t>Continuing </a:t>
            </a:r>
            <a:r>
              <a:rPr lang="en-GB" sz="1400" b="1" dirty="0">
                <a:solidFill>
                  <a:srgbClr val="00915A"/>
                </a:solidFill>
              </a:rPr>
              <a:t>to Arrange Key Deals </a:t>
            </a:r>
            <a:r>
              <a:rPr lang="en-GB" sz="1400" b="1" dirty="0" smtClean="0">
                <a:solidFill>
                  <a:srgbClr val="00915A"/>
                </a:solidFill>
              </a:rPr>
              <a:t>Throughout </a:t>
            </a:r>
            <a:r>
              <a:rPr lang="en-GB" sz="1400" b="1" dirty="0">
                <a:solidFill>
                  <a:srgbClr val="00915A"/>
                </a:solidFill>
              </a:rPr>
              <a:t>The Cycle</a:t>
            </a:r>
          </a:p>
        </p:txBody>
      </p:sp>
      <p:cxnSp>
        <p:nvCxnSpPr>
          <p:cNvPr id="176" name="Straight Connector 175"/>
          <p:cNvCxnSpPr/>
          <p:nvPr/>
        </p:nvCxnSpPr>
        <p:spPr bwMode="auto">
          <a:xfrm>
            <a:off x="827584" y="928465"/>
            <a:ext cx="806244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30"/>
          <p:cNvSpPr txBox="1">
            <a:spLocks noChangeArrowheads="1"/>
          </p:cNvSpPr>
          <p:nvPr/>
        </p:nvSpPr>
        <p:spPr bwMode="auto">
          <a:xfrm>
            <a:off x="6528049" y="1981779"/>
            <a:ext cx="2508447" cy="163354"/>
          </a:xfrm>
          <a:prstGeom prst="rect">
            <a:avLst/>
          </a:prstGeom>
          <a:solidFill>
            <a:srgbClr val="00915A"/>
          </a:solidFill>
          <a:ln w="15875">
            <a:solidFill>
              <a:srgbClr val="00915A"/>
            </a:solidFill>
            <a:miter lim="800000"/>
            <a:headEnd/>
            <a:tailEnd/>
          </a:ln>
        </p:spPr>
        <p:txBody>
          <a:bodyPr lIns="34648" tIns="34648" rIns="34648" bIns="34648" anchor="ctr"/>
          <a:lstStyle>
            <a:lvl1pPr defTabSz="957263" eaLnBrk="0" hangingPunct="0">
              <a:defRPr sz="1900">
                <a:solidFill>
                  <a:schemeClr val="tx1"/>
                </a:solidFill>
                <a:latin typeface="Arial" charset="0"/>
                <a:cs typeface="Arial" charset="0"/>
              </a:defRPr>
            </a:lvl1pPr>
            <a:lvl2pPr marL="742950" indent="-285750" defTabSz="957263" eaLnBrk="0" hangingPunct="0">
              <a:defRPr sz="1900">
                <a:solidFill>
                  <a:schemeClr val="tx1"/>
                </a:solidFill>
                <a:latin typeface="Arial" charset="0"/>
                <a:cs typeface="Arial" charset="0"/>
              </a:defRPr>
            </a:lvl2pPr>
            <a:lvl3pPr marL="1143000" indent="-228600" defTabSz="957263" eaLnBrk="0" hangingPunct="0">
              <a:defRPr sz="1900">
                <a:solidFill>
                  <a:schemeClr val="tx1"/>
                </a:solidFill>
                <a:latin typeface="Arial" charset="0"/>
                <a:cs typeface="Arial" charset="0"/>
              </a:defRPr>
            </a:lvl3pPr>
            <a:lvl4pPr marL="1600200" indent="-228600" defTabSz="957263" eaLnBrk="0" hangingPunct="0">
              <a:defRPr sz="1900">
                <a:solidFill>
                  <a:schemeClr val="tx1"/>
                </a:solidFill>
                <a:latin typeface="Arial" charset="0"/>
                <a:cs typeface="Arial" charset="0"/>
              </a:defRPr>
            </a:lvl4pPr>
            <a:lvl5pPr marL="2057400" indent="-228600" defTabSz="957263" eaLnBrk="0" hangingPunct="0">
              <a:defRPr sz="1900">
                <a:solidFill>
                  <a:schemeClr val="tx1"/>
                </a:solidFill>
                <a:latin typeface="Arial" charset="0"/>
                <a:cs typeface="Arial" charset="0"/>
              </a:defRPr>
            </a:lvl5pPr>
            <a:lvl6pPr marL="2514600" indent="-228600" defTabSz="957263" eaLnBrk="0" fontAlgn="base" hangingPunct="0">
              <a:spcBef>
                <a:spcPct val="0"/>
              </a:spcBef>
              <a:spcAft>
                <a:spcPct val="0"/>
              </a:spcAft>
              <a:defRPr sz="1900">
                <a:solidFill>
                  <a:schemeClr val="tx1"/>
                </a:solidFill>
                <a:latin typeface="Arial" charset="0"/>
                <a:cs typeface="Arial" charset="0"/>
              </a:defRPr>
            </a:lvl6pPr>
            <a:lvl7pPr marL="2971800" indent="-228600" defTabSz="957263" eaLnBrk="0" fontAlgn="base" hangingPunct="0">
              <a:spcBef>
                <a:spcPct val="0"/>
              </a:spcBef>
              <a:spcAft>
                <a:spcPct val="0"/>
              </a:spcAft>
              <a:defRPr sz="1900">
                <a:solidFill>
                  <a:schemeClr val="tx1"/>
                </a:solidFill>
                <a:latin typeface="Arial" charset="0"/>
                <a:cs typeface="Arial" charset="0"/>
              </a:defRPr>
            </a:lvl7pPr>
            <a:lvl8pPr marL="3429000" indent="-228600" defTabSz="957263" eaLnBrk="0" fontAlgn="base" hangingPunct="0">
              <a:spcBef>
                <a:spcPct val="0"/>
              </a:spcBef>
              <a:spcAft>
                <a:spcPct val="0"/>
              </a:spcAft>
              <a:defRPr sz="1900">
                <a:solidFill>
                  <a:schemeClr val="tx1"/>
                </a:solidFill>
                <a:latin typeface="Arial" charset="0"/>
                <a:cs typeface="Arial" charset="0"/>
              </a:defRPr>
            </a:lvl8pPr>
            <a:lvl9pPr marL="3886200" indent="-228600" defTabSz="957263" eaLnBrk="0" fontAlgn="base" hangingPunct="0">
              <a:spcBef>
                <a:spcPct val="0"/>
              </a:spcBef>
              <a:spcAft>
                <a:spcPct val="0"/>
              </a:spcAft>
              <a:defRPr sz="1900">
                <a:solidFill>
                  <a:schemeClr val="tx1"/>
                </a:solidFill>
                <a:latin typeface="Arial" charset="0"/>
                <a:cs typeface="Arial" charset="0"/>
              </a:defRPr>
            </a:lvl9pPr>
          </a:lstStyle>
          <a:p>
            <a:pPr algn="ctr" defTabSz="956518" eaLnBrk="1" fontAlgn="base" hangingPunct="1">
              <a:spcBef>
                <a:spcPct val="50000"/>
              </a:spcBef>
              <a:spcAft>
                <a:spcPct val="10000"/>
              </a:spcAft>
            </a:pPr>
            <a:r>
              <a:rPr lang="en-GB" sz="900" b="1" kern="0" dirty="0">
                <a:solidFill>
                  <a:srgbClr val="FFFFFF"/>
                </a:solidFill>
              </a:rPr>
              <a:t>EMEA – </a:t>
            </a:r>
            <a:r>
              <a:rPr lang="en-GB" sz="900" b="1" kern="0" dirty="0" err="1">
                <a:solidFill>
                  <a:srgbClr val="FFFFFF"/>
                </a:solidFill>
              </a:rPr>
              <a:t>Bookrunner</a:t>
            </a:r>
            <a:r>
              <a:rPr lang="en-GB" sz="900" b="1" kern="0" dirty="0">
                <a:solidFill>
                  <a:srgbClr val="FFFFFF"/>
                </a:solidFill>
              </a:rPr>
              <a:t> 9M 2014 </a:t>
            </a:r>
            <a:r>
              <a:rPr lang="en-GB" sz="600" b="1" kern="0" dirty="0">
                <a:solidFill>
                  <a:srgbClr val="FFFFFF"/>
                </a:solidFill>
              </a:rPr>
              <a:t>(by volume)</a:t>
            </a:r>
          </a:p>
        </p:txBody>
      </p:sp>
      <p:graphicFrame>
        <p:nvGraphicFramePr>
          <p:cNvPr id="16" name="Group 238"/>
          <p:cNvGraphicFramePr>
            <a:graphicFrameLocks noGrp="1"/>
          </p:cNvGraphicFramePr>
          <p:nvPr>
            <p:extLst>
              <p:ext uri="{D42A27DB-BD31-4B8C-83A1-F6EECF244321}">
                <p14:modId xmlns:p14="http://schemas.microsoft.com/office/powerpoint/2010/main" val="581219445"/>
              </p:ext>
            </p:extLst>
          </p:nvPr>
        </p:nvGraphicFramePr>
        <p:xfrm>
          <a:off x="6558458" y="2173172"/>
          <a:ext cx="2463048" cy="2335948"/>
        </p:xfrm>
        <a:graphic>
          <a:graphicData uri="http://schemas.openxmlformats.org/drawingml/2006/table">
            <a:tbl>
              <a:tblPr/>
              <a:tblGrid>
                <a:gridCol w="233797"/>
                <a:gridCol w="857254"/>
                <a:gridCol w="623458"/>
                <a:gridCol w="405653"/>
                <a:gridCol w="342886"/>
              </a:tblGrid>
              <a:tr h="308606">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Narrow" pitchFamily="34" charset="0"/>
                          <a:cs typeface="Arial" pitchFamily="34" charset="0"/>
                        </a:rPr>
                        <a:t> </a:t>
                      </a:r>
                      <a:endParaRPr kumimoji="0" lang="en-GB" sz="900" b="1" i="0" u="none" strike="noStrike" cap="none" normalizeH="0" baseline="0" dirty="0" smtClean="0">
                        <a:ln>
                          <a:noFill/>
                        </a:ln>
                        <a:solidFill>
                          <a:schemeClr val="tx1"/>
                        </a:solidFill>
                        <a:effectLst/>
                        <a:latin typeface="Arial Narrow" pitchFamily="34" charset="0"/>
                        <a:cs typeface="Arial" pitchFamily="34" charset="0"/>
                      </a:endParaRPr>
                    </a:p>
                  </a:txBody>
                  <a:tcPr marL="9292" marR="9292" marT="9059" marB="0" anchor="b" horzOverflow="overflow">
                    <a:lnL>
                      <a:noFill/>
                    </a:lnL>
                    <a:lnR>
                      <a:noFill/>
                    </a:lnR>
                    <a:lnT>
                      <a:noFill/>
                    </a:lnT>
                    <a:lnB w="12700" cap="flat" cmpd="sng" algn="ctr">
                      <a:solidFill>
                        <a:srgbClr val="00915A"/>
                      </a:solidFill>
                      <a:prstDash val="solid"/>
                      <a:round/>
                      <a:headEnd type="none" w="med" len="med"/>
                      <a:tailEnd type="none" w="med" len="med"/>
                    </a:lnB>
                    <a:lnTlToBr>
                      <a:noFill/>
                    </a:lnTlToBr>
                    <a:lnBlToTr>
                      <a:noFill/>
                    </a:lnBlToTr>
                    <a:solidFill>
                      <a:srgbClr val="DEE1E2"/>
                    </a:solid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marL="0" marR="0" lvl="0" indent="0" algn="l" defTabSz="957263" rtl="0" eaLnBrk="1" fontAlgn="base" latinLnBrk="0" hangingPunct="1">
                        <a:lnSpc>
                          <a:spcPct val="100000"/>
                        </a:lnSpc>
                        <a:spcBef>
                          <a:spcPct val="50000"/>
                        </a:spcBef>
                        <a:spcAft>
                          <a:spcPct val="10000"/>
                        </a:spcAft>
                        <a:buClrTx/>
                        <a:buSzTx/>
                        <a:buFontTx/>
                        <a:buNone/>
                        <a:tabLst/>
                      </a:pPr>
                      <a:r>
                        <a:rPr kumimoji="0" lang="en-GB" sz="900" b="1" i="0" u="none" strike="noStrike" cap="none" normalizeH="0" baseline="0" dirty="0" smtClean="0">
                          <a:ln>
                            <a:noFill/>
                          </a:ln>
                          <a:solidFill>
                            <a:srgbClr val="000000"/>
                          </a:solidFill>
                          <a:effectLst/>
                          <a:latin typeface="Arial" charset="0"/>
                          <a:cs typeface="Arial" charset="0"/>
                        </a:rPr>
                        <a:t>Bookrunner</a:t>
                      </a:r>
                    </a:p>
                  </a:txBody>
                  <a:tcPr marL="17582" marR="17582" marT="17143" marB="17143" anchor="ctr" horzOverflow="overflow">
                    <a:lnL>
                      <a:noFill/>
                    </a:lnL>
                    <a:lnR>
                      <a:noFill/>
                    </a:lnR>
                    <a:lnT>
                      <a:noFill/>
                    </a:lnT>
                    <a:lnB w="12700" cap="flat" cmpd="sng" algn="ctr">
                      <a:solidFill>
                        <a:srgbClr val="00915A"/>
                      </a:solidFill>
                      <a:prstDash val="solid"/>
                      <a:round/>
                      <a:headEnd type="none" w="med" len="med"/>
                      <a:tailEnd type="none" w="med" len="med"/>
                    </a:lnB>
                    <a:lnTlToBr>
                      <a:noFill/>
                    </a:lnTlToBr>
                    <a:lnBlToTr>
                      <a:noFill/>
                    </a:lnBlToTr>
                    <a:solidFill>
                      <a:srgbClr val="DEE1E2"/>
                    </a:solid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marL="0" marR="0" lvl="0" indent="0" algn="ctr" defTabSz="957263" rtl="0" eaLnBrk="1" fontAlgn="base" latinLnBrk="0" hangingPunct="1">
                        <a:lnSpc>
                          <a:spcPct val="100000"/>
                        </a:lnSpc>
                        <a:spcBef>
                          <a:spcPct val="50000"/>
                        </a:spcBef>
                        <a:spcAft>
                          <a:spcPct val="10000"/>
                        </a:spcAft>
                        <a:buClrTx/>
                        <a:buSzTx/>
                        <a:buFontTx/>
                        <a:buNone/>
                        <a:tabLst/>
                      </a:pPr>
                      <a:r>
                        <a:rPr kumimoji="0" lang="en-GB" sz="900" b="1" i="0" u="none" strike="noStrike" cap="none" normalizeH="0" baseline="0" dirty="0" smtClean="0">
                          <a:ln>
                            <a:noFill/>
                          </a:ln>
                          <a:solidFill>
                            <a:srgbClr val="000000"/>
                          </a:solidFill>
                          <a:effectLst/>
                          <a:latin typeface="Arial" charset="0"/>
                          <a:cs typeface="Arial" charset="0"/>
                        </a:rPr>
                        <a:t>US$ m</a:t>
                      </a:r>
                    </a:p>
                  </a:txBody>
                  <a:tcPr marL="17582" marR="17582" marT="17143" marB="17143" anchor="ctr" horzOverflow="overflow">
                    <a:lnL>
                      <a:noFill/>
                    </a:lnL>
                    <a:lnR>
                      <a:noFill/>
                    </a:lnR>
                    <a:lnT>
                      <a:noFill/>
                    </a:lnT>
                    <a:lnB w="12700" cap="flat" cmpd="sng" algn="ctr">
                      <a:solidFill>
                        <a:srgbClr val="00915A"/>
                      </a:solidFill>
                      <a:prstDash val="solid"/>
                      <a:round/>
                      <a:headEnd type="none" w="med" len="med"/>
                      <a:tailEnd type="none" w="med" len="med"/>
                    </a:lnB>
                    <a:lnTlToBr>
                      <a:noFill/>
                    </a:lnTlToBr>
                    <a:lnBlToTr>
                      <a:noFill/>
                    </a:lnBlToTr>
                    <a:solidFill>
                      <a:srgbClr val="DEE1E2"/>
                    </a:solid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marL="0" marR="0" lvl="0" indent="0" algn="ctr" defTabSz="957263" rtl="0" eaLnBrk="1" fontAlgn="base" latinLnBrk="0" hangingPunct="1">
                        <a:lnSpc>
                          <a:spcPct val="100000"/>
                        </a:lnSpc>
                        <a:spcBef>
                          <a:spcPct val="50000"/>
                        </a:spcBef>
                        <a:spcAft>
                          <a:spcPct val="10000"/>
                        </a:spcAft>
                        <a:buClrTx/>
                        <a:buSzTx/>
                        <a:buFontTx/>
                        <a:buNone/>
                        <a:tabLst/>
                      </a:pPr>
                      <a:r>
                        <a:rPr kumimoji="0" lang="en-GB" sz="900" b="1" i="0" u="none" strike="noStrike" cap="none" normalizeH="0" baseline="0" dirty="0" smtClean="0">
                          <a:ln>
                            <a:noFill/>
                          </a:ln>
                          <a:solidFill>
                            <a:srgbClr val="000000"/>
                          </a:solidFill>
                          <a:effectLst/>
                          <a:latin typeface="Arial" charset="0"/>
                          <a:cs typeface="Arial" charset="0"/>
                        </a:rPr>
                        <a:t>No. deals</a:t>
                      </a:r>
                    </a:p>
                  </a:txBody>
                  <a:tcPr marL="17582" marR="17582" marT="17143" marB="17143" anchor="ctr" horzOverflow="overflow">
                    <a:lnL>
                      <a:noFill/>
                    </a:lnL>
                    <a:lnR>
                      <a:noFill/>
                    </a:lnR>
                    <a:lnT>
                      <a:noFill/>
                    </a:lnT>
                    <a:lnB w="12700" cap="flat" cmpd="sng" algn="ctr">
                      <a:solidFill>
                        <a:srgbClr val="00915A"/>
                      </a:solidFill>
                      <a:prstDash val="solid"/>
                      <a:round/>
                      <a:headEnd type="none" w="med" len="med"/>
                      <a:tailEnd type="none" w="med" len="med"/>
                    </a:lnB>
                    <a:lnTlToBr>
                      <a:noFill/>
                    </a:lnTlToBr>
                    <a:lnBlToTr>
                      <a:noFill/>
                    </a:lnBlToTr>
                    <a:solidFill>
                      <a:srgbClr val="DEE1E2"/>
                    </a:solid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marL="0" marR="0" lvl="0" indent="0" algn="ctr" defTabSz="957263" rtl="0" eaLnBrk="1" fontAlgn="base" latinLnBrk="0" hangingPunct="1">
                        <a:lnSpc>
                          <a:spcPct val="100000"/>
                        </a:lnSpc>
                        <a:spcBef>
                          <a:spcPct val="50000"/>
                        </a:spcBef>
                        <a:spcAft>
                          <a:spcPct val="10000"/>
                        </a:spcAft>
                        <a:buClrTx/>
                        <a:buSzTx/>
                        <a:buFontTx/>
                        <a:buNone/>
                        <a:tabLst/>
                      </a:pPr>
                      <a:r>
                        <a:rPr kumimoji="0" lang="en-GB" sz="900" b="1" i="0" u="none" strike="noStrike" cap="none" normalizeH="0" baseline="0" dirty="0" smtClean="0">
                          <a:ln>
                            <a:noFill/>
                          </a:ln>
                          <a:solidFill>
                            <a:srgbClr val="000000"/>
                          </a:solidFill>
                          <a:effectLst/>
                          <a:latin typeface="Arial" charset="0"/>
                          <a:cs typeface="Arial" charset="0"/>
                        </a:rPr>
                        <a:t>% share</a:t>
                      </a:r>
                    </a:p>
                  </a:txBody>
                  <a:tcPr marL="17582" marR="17582" marT="17143" marB="17143" anchor="ctr" horzOverflow="overflow">
                    <a:lnL>
                      <a:noFill/>
                    </a:lnL>
                    <a:lnR>
                      <a:noFill/>
                    </a:lnR>
                    <a:lnT>
                      <a:noFill/>
                    </a:lnT>
                    <a:lnB w="12700" cap="flat" cmpd="sng" algn="ctr">
                      <a:solidFill>
                        <a:srgbClr val="00915A"/>
                      </a:solidFill>
                      <a:prstDash val="solid"/>
                      <a:round/>
                      <a:headEnd type="none" w="med" len="med"/>
                      <a:tailEnd type="none" w="med" len="med"/>
                    </a:lnB>
                    <a:lnTlToBr>
                      <a:noFill/>
                    </a:lnTlToBr>
                    <a:lnBlToTr>
                      <a:noFill/>
                    </a:lnBlToTr>
                    <a:solidFill>
                      <a:srgbClr val="DEE1E2"/>
                    </a:solidFill>
                  </a:tcPr>
                </a:tc>
              </a:tr>
              <a:tr h="204095">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1" i="0" u="none" strike="noStrike" dirty="0">
                          <a:solidFill>
                            <a:srgbClr val="000000"/>
                          </a:solidFill>
                          <a:effectLst/>
                          <a:latin typeface="Arial"/>
                        </a:rPr>
                        <a:t>1</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solidFill>
                      <a:srgbClr val="EEEFF2"/>
                    </a:solid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l" fontAlgn="b"/>
                      <a:r>
                        <a:rPr lang="en-GB" sz="900" b="1" i="0" u="none" strike="noStrike" dirty="0">
                          <a:solidFill>
                            <a:srgbClr val="000000"/>
                          </a:solidFill>
                          <a:effectLst/>
                          <a:latin typeface="Arial"/>
                        </a:rPr>
                        <a:t>BNP Paribas</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solidFill>
                      <a:srgbClr val="EEEFF2"/>
                    </a:solid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r" fontAlgn="b"/>
                      <a:r>
                        <a:rPr lang="en-GB" sz="900" b="1" i="0" u="none" strike="noStrike" dirty="0">
                          <a:solidFill>
                            <a:srgbClr val="000000"/>
                          </a:solidFill>
                          <a:effectLst/>
                          <a:latin typeface="Arial"/>
                        </a:rPr>
                        <a:t>43,822.43</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solidFill>
                      <a:srgbClr val="EEEFF2"/>
                    </a:solid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1" i="0" u="none" strike="noStrike" dirty="0">
                          <a:solidFill>
                            <a:srgbClr val="000000"/>
                          </a:solidFill>
                          <a:effectLst/>
                          <a:latin typeface="Arial"/>
                        </a:rPr>
                        <a:t>178</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solidFill>
                      <a:srgbClr val="EEEFF2"/>
                    </a:solid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1" i="0" u="none" strike="noStrike" dirty="0">
                          <a:solidFill>
                            <a:srgbClr val="000000"/>
                          </a:solidFill>
                          <a:effectLst/>
                          <a:latin typeface="Arial"/>
                        </a:rPr>
                        <a:t>7.85</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solidFill>
                      <a:srgbClr val="EEEFF2"/>
                    </a:solidFill>
                  </a:tcPr>
                </a:tc>
              </a:tr>
              <a:tr h="202583">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dirty="0">
                          <a:solidFill>
                            <a:srgbClr val="000000"/>
                          </a:solidFill>
                          <a:effectLst/>
                          <a:latin typeface="Arial"/>
                        </a:rPr>
                        <a:t>2</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l" fontAlgn="b"/>
                      <a:r>
                        <a:rPr lang="en-GB" sz="900" b="0" i="0" u="none" strike="noStrike" dirty="0">
                          <a:solidFill>
                            <a:srgbClr val="000000"/>
                          </a:solidFill>
                          <a:effectLst/>
                          <a:latin typeface="Arial"/>
                        </a:rPr>
                        <a:t>Credit </a:t>
                      </a:r>
                      <a:r>
                        <a:rPr lang="en-GB" sz="900" b="0" i="0" u="none" strike="noStrike" dirty="0" err="1">
                          <a:solidFill>
                            <a:srgbClr val="000000"/>
                          </a:solidFill>
                          <a:effectLst/>
                          <a:latin typeface="Arial"/>
                        </a:rPr>
                        <a:t>Agricole</a:t>
                      </a:r>
                      <a:r>
                        <a:rPr lang="en-GB" sz="900" b="0" i="0" u="none" strike="noStrike" dirty="0">
                          <a:solidFill>
                            <a:srgbClr val="000000"/>
                          </a:solidFill>
                          <a:effectLst/>
                          <a:latin typeface="Arial"/>
                        </a:rPr>
                        <a:t> </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r" fontAlgn="b"/>
                      <a:r>
                        <a:rPr lang="en-GB" sz="900" b="0" i="0" u="none" strike="noStrike">
                          <a:solidFill>
                            <a:srgbClr val="000000"/>
                          </a:solidFill>
                          <a:effectLst/>
                          <a:latin typeface="Arial"/>
                        </a:rPr>
                        <a:t>28,908.16</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dirty="0">
                          <a:solidFill>
                            <a:srgbClr val="000000"/>
                          </a:solidFill>
                          <a:effectLst/>
                          <a:latin typeface="Arial"/>
                        </a:rPr>
                        <a:t>119</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a:solidFill>
                            <a:srgbClr val="000000"/>
                          </a:solidFill>
                          <a:effectLst/>
                          <a:latin typeface="Arial"/>
                        </a:rPr>
                        <a:t>5.18</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r>
              <a:tr h="201071">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dirty="0">
                          <a:solidFill>
                            <a:srgbClr val="000000"/>
                          </a:solidFill>
                          <a:effectLst/>
                          <a:latin typeface="Arial"/>
                        </a:rPr>
                        <a:t>3</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l" fontAlgn="b"/>
                      <a:r>
                        <a:rPr lang="en-GB" sz="900" b="0" i="0" u="none" strike="noStrike" dirty="0">
                          <a:solidFill>
                            <a:srgbClr val="000000"/>
                          </a:solidFill>
                          <a:effectLst/>
                          <a:latin typeface="Arial"/>
                        </a:rPr>
                        <a:t>Barclays</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r" fontAlgn="b"/>
                      <a:r>
                        <a:rPr lang="en-GB" sz="900" b="0" i="0" u="none" strike="noStrike">
                          <a:solidFill>
                            <a:srgbClr val="000000"/>
                          </a:solidFill>
                          <a:effectLst/>
                          <a:latin typeface="Arial"/>
                        </a:rPr>
                        <a:t>27,675.38</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dirty="0">
                          <a:solidFill>
                            <a:srgbClr val="000000"/>
                          </a:solidFill>
                          <a:effectLst/>
                          <a:latin typeface="Arial"/>
                        </a:rPr>
                        <a:t>104</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a:solidFill>
                            <a:srgbClr val="000000"/>
                          </a:solidFill>
                          <a:effectLst/>
                          <a:latin typeface="Arial"/>
                        </a:rPr>
                        <a:t>4.95</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r>
              <a:tr h="204095">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a:solidFill>
                            <a:srgbClr val="000000"/>
                          </a:solidFill>
                          <a:effectLst/>
                          <a:latin typeface="Arial"/>
                        </a:rPr>
                        <a:t>4</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l" fontAlgn="b"/>
                      <a:r>
                        <a:rPr lang="en-GB" sz="900" b="0" i="0" u="none" strike="noStrike" dirty="0">
                          <a:solidFill>
                            <a:srgbClr val="000000"/>
                          </a:solidFill>
                          <a:effectLst/>
                          <a:latin typeface="Arial"/>
                        </a:rPr>
                        <a:t>HSBC</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r" fontAlgn="b"/>
                      <a:r>
                        <a:rPr lang="en-GB" sz="900" b="0" i="0" u="none" strike="noStrike" dirty="0">
                          <a:solidFill>
                            <a:srgbClr val="000000"/>
                          </a:solidFill>
                          <a:effectLst/>
                          <a:latin typeface="Arial"/>
                        </a:rPr>
                        <a:t>26,965.30</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a:solidFill>
                            <a:srgbClr val="000000"/>
                          </a:solidFill>
                          <a:effectLst/>
                          <a:latin typeface="Arial"/>
                        </a:rPr>
                        <a:t>155</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dirty="0">
                          <a:solidFill>
                            <a:srgbClr val="000000"/>
                          </a:solidFill>
                          <a:effectLst/>
                          <a:latin typeface="Arial"/>
                        </a:rPr>
                        <a:t>4.83</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r>
              <a:tr h="202583">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dirty="0">
                          <a:solidFill>
                            <a:srgbClr val="000000"/>
                          </a:solidFill>
                          <a:effectLst/>
                          <a:latin typeface="Arial"/>
                        </a:rPr>
                        <a:t>5</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l" fontAlgn="b"/>
                      <a:r>
                        <a:rPr lang="en-GB" sz="900" b="0" i="0" u="none" strike="noStrike">
                          <a:solidFill>
                            <a:srgbClr val="000000"/>
                          </a:solidFill>
                          <a:effectLst/>
                          <a:latin typeface="Arial"/>
                        </a:rPr>
                        <a:t>UniCredit</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r" fontAlgn="b"/>
                      <a:r>
                        <a:rPr lang="en-GB" sz="900" b="0" i="0" u="none" strike="noStrike" dirty="0">
                          <a:solidFill>
                            <a:srgbClr val="000000"/>
                          </a:solidFill>
                          <a:effectLst/>
                          <a:latin typeface="Arial"/>
                        </a:rPr>
                        <a:t>25,320.61</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dirty="0">
                          <a:solidFill>
                            <a:srgbClr val="000000"/>
                          </a:solidFill>
                          <a:effectLst/>
                          <a:latin typeface="Arial"/>
                        </a:rPr>
                        <a:t>122</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a:solidFill>
                            <a:srgbClr val="000000"/>
                          </a:solidFill>
                          <a:effectLst/>
                          <a:latin typeface="Arial"/>
                        </a:rPr>
                        <a:t>4.53</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r>
              <a:tr h="202583">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dirty="0">
                          <a:solidFill>
                            <a:srgbClr val="000000"/>
                          </a:solidFill>
                          <a:effectLst/>
                          <a:latin typeface="Arial"/>
                        </a:rPr>
                        <a:t>6</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l" fontAlgn="b"/>
                      <a:r>
                        <a:rPr lang="en-GB" sz="900" b="0" i="0" u="none" strike="noStrike" dirty="0">
                          <a:solidFill>
                            <a:srgbClr val="000000"/>
                          </a:solidFill>
                          <a:effectLst/>
                          <a:latin typeface="Arial"/>
                        </a:rPr>
                        <a:t>RBS</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r" fontAlgn="b"/>
                      <a:r>
                        <a:rPr lang="en-GB" sz="900" b="0" i="0" u="none" strike="noStrike" dirty="0">
                          <a:solidFill>
                            <a:srgbClr val="000000"/>
                          </a:solidFill>
                          <a:effectLst/>
                          <a:latin typeface="Arial"/>
                        </a:rPr>
                        <a:t>24,957.38</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dirty="0">
                          <a:solidFill>
                            <a:srgbClr val="000000"/>
                          </a:solidFill>
                          <a:effectLst/>
                          <a:latin typeface="Arial"/>
                        </a:rPr>
                        <a:t>97</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a:solidFill>
                            <a:srgbClr val="000000"/>
                          </a:solidFill>
                          <a:effectLst/>
                          <a:latin typeface="Arial"/>
                        </a:rPr>
                        <a:t>4.47</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r>
              <a:tr h="202583">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a:solidFill>
                            <a:srgbClr val="000000"/>
                          </a:solidFill>
                          <a:effectLst/>
                          <a:latin typeface="Arial"/>
                        </a:rPr>
                        <a:t>7</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l" fontAlgn="b"/>
                      <a:r>
                        <a:rPr lang="en-GB" sz="900" b="0" i="0" u="none" strike="noStrike" dirty="0" smtClean="0">
                          <a:solidFill>
                            <a:srgbClr val="000000"/>
                          </a:solidFill>
                          <a:effectLst/>
                          <a:latin typeface="Arial"/>
                        </a:rPr>
                        <a:t>Commerzbank</a:t>
                      </a:r>
                      <a:endParaRPr lang="en-GB" sz="900" b="0" i="0" u="none" strike="noStrike" dirty="0">
                        <a:solidFill>
                          <a:srgbClr val="000000"/>
                        </a:solidFill>
                        <a:effectLst/>
                        <a:latin typeface="Arial"/>
                      </a:endParaRP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r" fontAlgn="b"/>
                      <a:r>
                        <a:rPr lang="en-GB" sz="900" b="0" i="0" u="none" strike="noStrike">
                          <a:solidFill>
                            <a:srgbClr val="000000"/>
                          </a:solidFill>
                          <a:effectLst/>
                          <a:latin typeface="Arial"/>
                        </a:rPr>
                        <a:t>24,717.22</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dirty="0">
                          <a:solidFill>
                            <a:srgbClr val="000000"/>
                          </a:solidFill>
                          <a:effectLst/>
                          <a:latin typeface="Arial"/>
                        </a:rPr>
                        <a:t>143</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dirty="0">
                          <a:solidFill>
                            <a:srgbClr val="000000"/>
                          </a:solidFill>
                          <a:effectLst/>
                          <a:latin typeface="Arial"/>
                        </a:rPr>
                        <a:t>4.43</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r>
              <a:tr h="202583">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a:solidFill>
                            <a:srgbClr val="000000"/>
                          </a:solidFill>
                          <a:effectLst/>
                          <a:latin typeface="Arial"/>
                        </a:rPr>
                        <a:t>8</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l" fontAlgn="b"/>
                      <a:r>
                        <a:rPr lang="en-GB" sz="900" b="0" i="0" u="none" strike="noStrike">
                          <a:solidFill>
                            <a:srgbClr val="000000"/>
                          </a:solidFill>
                          <a:effectLst/>
                          <a:latin typeface="Arial"/>
                        </a:rPr>
                        <a:t>Citi</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r" fontAlgn="b"/>
                      <a:r>
                        <a:rPr lang="en-GB" sz="900" b="0" i="0" u="none" strike="noStrike">
                          <a:solidFill>
                            <a:srgbClr val="000000"/>
                          </a:solidFill>
                          <a:effectLst/>
                          <a:latin typeface="Arial"/>
                        </a:rPr>
                        <a:t>24,555.89</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dirty="0">
                          <a:solidFill>
                            <a:srgbClr val="000000"/>
                          </a:solidFill>
                          <a:effectLst/>
                          <a:latin typeface="Arial"/>
                        </a:rPr>
                        <a:t>90</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dirty="0">
                          <a:solidFill>
                            <a:srgbClr val="000000"/>
                          </a:solidFill>
                          <a:effectLst/>
                          <a:latin typeface="Arial"/>
                        </a:rPr>
                        <a:t>4.40</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r>
              <a:tr h="202583">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dirty="0">
                          <a:solidFill>
                            <a:srgbClr val="000000"/>
                          </a:solidFill>
                          <a:effectLst/>
                          <a:latin typeface="Arial"/>
                        </a:rPr>
                        <a:t>9</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l" fontAlgn="b"/>
                      <a:r>
                        <a:rPr lang="en-GB" sz="900" b="0" i="0" u="none" strike="noStrike" dirty="0" smtClean="0">
                          <a:solidFill>
                            <a:srgbClr val="000000"/>
                          </a:solidFill>
                          <a:effectLst/>
                          <a:latin typeface="Arial"/>
                        </a:rPr>
                        <a:t>Deutsche</a:t>
                      </a:r>
                      <a:endParaRPr lang="en-GB" sz="900" b="0" i="0" u="none" strike="noStrike" dirty="0">
                        <a:solidFill>
                          <a:srgbClr val="000000"/>
                        </a:solidFill>
                        <a:effectLst/>
                        <a:latin typeface="Arial"/>
                      </a:endParaRP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r" fontAlgn="b"/>
                      <a:r>
                        <a:rPr lang="en-GB" sz="900" b="0" i="0" u="none" strike="noStrike" dirty="0">
                          <a:solidFill>
                            <a:srgbClr val="000000"/>
                          </a:solidFill>
                          <a:effectLst/>
                          <a:latin typeface="Arial"/>
                        </a:rPr>
                        <a:t>23,293.98</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a:solidFill>
                            <a:srgbClr val="000000"/>
                          </a:solidFill>
                          <a:effectLst/>
                          <a:latin typeface="Arial"/>
                        </a:rPr>
                        <a:t>114</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dirty="0">
                          <a:solidFill>
                            <a:srgbClr val="000000"/>
                          </a:solidFill>
                          <a:effectLst/>
                          <a:latin typeface="Arial"/>
                        </a:rPr>
                        <a:t>4.17</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r>
              <a:tr h="202583">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a:solidFill>
                            <a:srgbClr val="000000"/>
                          </a:solidFill>
                          <a:effectLst/>
                          <a:latin typeface="Arial"/>
                        </a:rPr>
                        <a:t>10</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l" fontAlgn="b"/>
                      <a:r>
                        <a:rPr lang="en-GB" sz="900" b="0" i="0" u="none" strike="noStrike" dirty="0">
                          <a:solidFill>
                            <a:srgbClr val="000000"/>
                          </a:solidFill>
                          <a:effectLst/>
                          <a:latin typeface="Arial"/>
                        </a:rPr>
                        <a:t>ING</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r" fontAlgn="b"/>
                      <a:r>
                        <a:rPr lang="en-GB" sz="900" b="0" i="0" u="none" strike="noStrike" dirty="0">
                          <a:solidFill>
                            <a:srgbClr val="000000"/>
                          </a:solidFill>
                          <a:effectLst/>
                          <a:latin typeface="Arial"/>
                        </a:rPr>
                        <a:t>22,504.92</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dirty="0">
                          <a:solidFill>
                            <a:srgbClr val="000000"/>
                          </a:solidFill>
                          <a:effectLst/>
                          <a:latin typeface="Arial"/>
                        </a:rPr>
                        <a:t>111</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c>
                  <a:txBody>
                    <a:bodyPr/>
                    <a:lstStyle>
                      <a:lvl1pPr marL="0" algn="l" defTabSz="882562" rtl="0" eaLnBrk="1" latinLnBrk="0" hangingPunct="1">
                        <a:defRPr sz="1700" kern="1200">
                          <a:solidFill>
                            <a:schemeClr val="tx1"/>
                          </a:solidFill>
                          <a:latin typeface="Arial"/>
                          <a:cs typeface="Arial"/>
                        </a:defRPr>
                      </a:lvl1pPr>
                      <a:lvl2pPr marL="441283" algn="l" defTabSz="882562" rtl="0" eaLnBrk="1" latinLnBrk="0" hangingPunct="1">
                        <a:defRPr sz="1700" kern="1200">
                          <a:solidFill>
                            <a:schemeClr val="tx1"/>
                          </a:solidFill>
                          <a:latin typeface="Arial"/>
                          <a:cs typeface="Arial"/>
                        </a:defRPr>
                      </a:lvl2pPr>
                      <a:lvl3pPr marL="882562" algn="l" defTabSz="882562" rtl="0" eaLnBrk="1" latinLnBrk="0" hangingPunct="1">
                        <a:defRPr sz="1700" kern="1200">
                          <a:solidFill>
                            <a:schemeClr val="tx1"/>
                          </a:solidFill>
                          <a:latin typeface="Arial"/>
                          <a:cs typeface="Arial"/>
                        </a:defRPr>
                      </a:lvl3pPr>
                      <a:lvl4pPr marL="1323849" algn="l" defTabSz="882562" rtl="0" eaLnBrk="1" latinLnBrk="0" hangingPunct="1">
                        <a:defRPr sz="1700" kern="1200">
                          <a:solidFill>
                            <a:schemeClr val="tx1"/>
                          </a:solidFill>
                          <a:latin typeface="Arial"/>
                          <a:cs typeface="Arial"/>
                        </a:defRPr>
                      </a:lvl4pPr>
                      <a:lvl5pPr marL="1765123" algn="l" defTabSz="882562" rtl="0" eaLnBrk="1" latinLnBrk="0" hangingPunct="1">
                        <a:defRPr sz="1700" kern="1200">
                          <a:solidFill>
                            <a:schemeClr val="tx1"/>
                          </a:solidFill>
                          <a:latin typeface="Arial"/>
                          <a:cs typeface="Arial"/>
                        </a:defRPr>
                      </a:lvl5pPr>
                      <a:lvl6pPr marL="2206405" algn="l" defTabSz="882562" rtl="0" eaLnBrk="1" latinLnBrk="0" hangingPunct="1">
                        <a:defRPr sz="1700" kern="1200">
                          <a:solidFill>
                            <a:schemeClr val="tx1"/>
                          </a:solidFill>
                          <a:latin typeface="Arial"/>
                          <a:cs typeface="Arial"/>
                        </a:defRPr>
                      </a:lvl6pPr>
                      <a:lvl7pPr marL="2647687" algn="l" defTabSz="882562" rtl="0" eaLnBrk="1" latinLnBrk="0" hangingPunct="1">
                        <a:defRPr sz="1700" kern="1200">
                          <a:solidFill>
                            <a:schemeClr val="tx1"/>
                          </a:solidFill>
                          <a:latin typeface="Arial"/>
                          <a:cs typeface="Arial"/>
                        </a:defRPr>
                      </a:lvl7pPr>
                      <a:lvl8pPr marL="3088966" algn="l" defTabSz="882562" rtl="0" eaLnBrk="1" latinLnBrk="0" hangingPunct="1">
                        <a:defRPr sz="1700" kern="1200">
                          <a:solidFill>
                            <a:schemeClr val="tx1"/>
                          </a:solidFill>
                          <a:latin typeface="Arial"/>
                          <a:cs typeface="Arial"/>
                        </a:defRPr>
                      </a:lvl8pPr>
                      <a:lvl9pPr marL="3530246" algn="l" defTabSz="882562" rtl="0" eaLnBrk="1" latinLnBrk="0" hangingPunct="1">
                        <a:defRPr sz="1700" kern="1200">
                          <a:solidFill>
                            <a:schemeClr val="tx1"/>
                          </a:solidFill>
                          <a:latin typeface="Arial"/>
                          <a:cs typeface="Arial"/>
                        </a:defRPr>
                      </a:lvl9pPr>
                    </a:lstStyle>
                    <a:p>
                      <a:pPr algn="ctr" fontAlgn="b"/>
                      <a:r>
                        <a:rPr lang="en-GB" sz="900" b="0" i="0" u="none" strike="noStrike" dirty="0">
                          <a:solidFill>
                            <a:srgbClr val="000000"/>
                          </a:solidFill>
                          <a:effectLst/>
                          <a:latin typeface="Arial"/>
                        </a:rPr>
                        <a:t>4.03</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a:noFill/>
                    </a:lnTlToBr>
                    <a:lnBlToTr>
                      <a:noFill/>
                    </a:lnBlToTr>
                    <a:noFill/>
                  </a:tcPr>
                </a:tc>
              </a:tr>
            </a:tbl>
          </a:graphicData>
        </a:graphic>
      </p:graphicFrame>
      <p:sp>
        <p:nvSpPr>
          <p:cNvPr id="17" name="Rectangle 32"/>
          <p:cNvSpPr>
            <a:spLocks noChangeArrowheads="1"/>
          </p:cNvSpPr>
          <p:nvPr/>
        </p:nvSpPr>
        <p:spPr bwMode="auto">
          <a:xfrm>
            <a:off x="6528049" y="1973850"/>
            <a:ext cx="2508447" cy="2566828"/>
          </a:xfrm>
          <a:prstGeom prst="rect">
            <a:avLst/>
          </a:prstGeom>
          <a:noFill/>
          <a:ln w="15875" algn="ctr">
            <a:solidFill>
              <a:srgbClr val="00915A"/>
            </a:solidFill>
            <a:round/>
            <a:headEnd/>
            <a:tailEnd/>
          </a:ln>
          <a:extLst>
            <a:ext uri="{909E8E84-426E-40DD-AFC4-6F175D3DCCD1}">
              <a14:hiddenFill xmlns:a14="http://schemas.microsoft.com/office/drawing/2010/main">
                <a:solidFill>
                  <a:srgbClr val="FFFFFF"/>
                </a:solidFill>
              </a14:hiddenFill>
            </a:ext>
          </a:extLst>
        </p:spPr>
        <p:txBody>
          <a:bodyPr lIns="88006" tIns="44002" rIns="88006" bIns="44002"/>
          <a:lstStyle/>
          <a:p>
            <a:pPr defTabSz="910571" fontAlgn="base">
              <a:spcBef>
                <a:spcPct val="0"/>
              </a:spcBef>
              <a:spcAft>
                <a:spcPct val="0"/>
              </a:spcAft>
            </a:pPr>
            <a:endParaRPr lang="en-US" kern="0">
              <a:solidFill>
                <a:srgbClr val="000000"/>
              </a:solidFill>
            </a:endParaRPr>
          </a:p>
        </p:txBody>
      </p:sp>
      <p:grpSp>
        <p:nvGrpSpPr>
          <p:cNvPr id="4" name="Group 3"/>
          <p:cNvGrpSpPr/>
          <p:nvPr/>
        </p:nvGrpSpPr>
        <p:grpSpPr>
          <a:xfrm>
            <a:off x="827584" y="5290464"/>
            <a:ext cx="1254212" cy="946848"/>
            <a:chOff x="5420" y="5292475"/>
            <a:chExt cx="1254212" cy="946848"/>
          </a:xfrm>
        </p:grpSpPr>
        <p:pic>
          <p:nvPicPr>
            <p:cNvPr id="22" name="Picture 2" descr="C:\Users\GUILLEMINP\AppData\Local\Microsoft\Windows\Temporary Internet Files\Content.Outlook\LQSFUFLJ\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5292475"/>
              <a:ext cx="586128" cy="61110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420" y="5900801"/>
              <a:ext cx="1254212" cy="338522"/>
            </a:xfrm>
            <a:prstGeom prst="rect">
              <a:avLst/>
            </a:prstGeom>
            <a:noFill/>
          </p:spPr>
          <p:txBody>
            <a:bodyPr wrap="square" lIns="91408" tIns="45704" rIns="91408" bIns="45704" rtlCol="0">
              <a:spAutoFit/>
            </a:bodyPr>
            <a:lstStyle/>
            <a:p>
              <a:pPr marL="0" lvl="2" algn="ctr" defTabSz="937889">
                <a:spcBef>
                  <a:spcPct val="10000"/>
                </a:spcBef>
                <a:spcAft>
                  <a:spcPct val="10000"/>
                </a:spcAft>
                <a:buClr>
                  <a:srgbClr val="00915A"/>
                </a:buClr>
                <a:buSzPct val="110000"/>
              </a:pPr>
              <a:r>
                <a:rPr lang="en-GB" sz="800" b="1" kern="0" dirty="0">
                  <a:solidFill>
                    <a:srgbClr val="00915A"/>
                  </a:solidFill>
                  <a:latin typeface="Arial Narrow" pitchFamily="34" charset="0"/>
                </a:rPr>
                <a:t>Best Arranger </a:t>
              </a:r>
              <a:br>
                <a:rPr lang="en-GB" sz="800" b="1" kern="0" dirty="0">
                  <a:solidFill>
                    <a:srgbClr val="00915A"/>
                  </a:solidFill>
                  <a:latin typeface="Arial Narrow" pitchFamily="34" charset="0"/>
                </a:rPr>
              </a:br>
              <a:r>
                <a:rPr lang="en-GB" sz="800" b="1" kern="0" dirty="0">
                  <a:solidFill>
                    <a:srgbClr val="00915A"/>
                  </a:solidFill>
                  <a:latin typeface="Arial Narrow" pitchFamily="34" charset="0"/>
                </a:rPr>
                <a:t>of French Loans</a:t>
              </a:r>
            </a:p>
          </p:txBody>
        </p:sp>
      </p:grpSp>
      <p:pic>
        <p:nvPicPr>
          <p:cNvPr id="24" name="Picture 2" descr="C:\Users\GUILLEMINP\AppData\Local\Microsoft\Windows\Temporary Internet Files\Content.Outlook\LQSFUFLJ\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7548" y="5281768"/>
            <a:ext cx="586128" cy="61110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195736" y="5873418"/>
            <a:ext cx="1254212" cy="338522"/>
          </a:xfrm>
          <a:prstGeom prst="rect">
            <a:avLst/>
          </a:prstGeom>
          <a:noFill/>
        </p:spPr>
        <p:txBody>
          <a:bodyPr wrap="square" lIns="91408" tIns="45704" rIns="91408" bIns="45704" rtlCol="0">
            <a:spAutoFit/>
          </a:bodyPr>
          <a:lstStyle/>
          <a:p>
            <a:pPr marL="0" lvl="2" algn="ctr" defTabSz="937889">
              <a:spcBef>
                <a:spcPct val="10000"/>
              </a:spcBef>
              <a:spcAft>
                <a:spcPct val="10000"/>
              </a:spcAft>
              <a:buClr>
                <a:srgbClr val="00915A"/>
              </a:buClr>
              <a:buSzPct val="110000"/>
            </a:pPr>
            <a:r>
              <a:rPr lang="en-GB" sz="800" b="1" kern="0" dirty="0">
                <a:solidFill>
                  <a:srgbClr val="00915A"/>
                </a:solidFill>
                <a:latin typeface="Arial Narrow" pitchFamily="34" charset="0"/>
              </a:rPr>
              <a:t>Deal of the Year </a:t>
            </a:r>
            <a:br>
              <a:rPr lang="en-GB" sz="800" b="1" kern="0" dirty="0">
                <a:solidFill>
                  <a:srgbClr val="00915A"/>
                </a:solidFill>
                <a:latin typeface="Arial Narrow" pitchFamily="34" charset="0"/>
              </a:rPr>
            </a:br>
            <a:r>
              <a:rPr lang="en-GB" sz="800" b="1" kern="0" dirty="0">
                <a:solidFill>
                  <a:srgbClr val="00915A"/>
                </a:solidFill>
                <a:latin typeface="Arial Narrow" pitchFamily="34" charset="0"/>
              </a:rPr>
              <a:t>- Virgin Media</a:t>
            </a:r>
          </a:p>
        </p:txBody>
      </p:sp>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6516" y="5338786"/>
            <a:ext cx="517957" cy="49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52"/>
          <p:cNvSpPr>
            <a:spLocks noChangeArrowheads="1"/>
          </p:cNvSpPr>
          <p:nvPr/>
        </p:nvSpPr>
        <p:spPr bwMode="auto">
          <a:xfrm rot="18827932">
            <a:off x="5775179" y="5692522"/>
            <a:ext cx="338586" cy="173222"/>
          </a:xfrm>
          <a:prstGeom prst="rect">
            <a:avLst/>
          </a:prstGeom>
          <a:solidFill>
            <a:schemeClr val="bg1"/>
          </a:solidFill>
          <a:ln w="9525" algn="ctr">
            <a:noFill/>
            <a:round/>
            <a:headEnd/>
            <a:tailEnd/>
          </a:ln>
        </p:spPr>
        <p:txBody>
          <a:bodyPr lIns="94624" tIns="47312" rIns="94624" bIns="47312"/>
          <a:lstStyle/>
          <a:p>
            <a:pPr defTabSz="977561"/>
            <a:endParaRPr lang="en-US" b="1">
              <a:solidFill>
                <a:srgbClr val="000000"/>
              </a:solidFill>
            </a:endParaRPr>
          </a:p>
        </p:txBody>
      </p:sp>
      <p:sp>
        <p:nvSpPr>
          <p:cNvPr id="29" name="Text Box 22"/>
          <p:cNvSpPr txBox="1">
            <a:spLocks noChangeArrowheads="1"/>
          </p:cNvSpPr>
          <p:nvPr/>
        </p:nvSpPr>
        <p:spPr bwMode="auto">
          <a:xfrm>
            <a:off x="5214092" y="5938442"/>
            <a:ext cx="9921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042988" eaLnBrk="0" hangingPunct="0">
              <a:defRPr sz="1900">
                <a:solidFill>
                  <a:schemeClr val="tx1"/>
                </a:solidFill>
                <a:latin typeface="Arial" charset="0"/>
                <a:cs typeface="Arial" charset="0"/>
              </a:defRPr>
            </a:lvl1pPr>
            <a:lvl2pPr marL="742950" indent="-285750" defTabSz="1042988" eaLnBrk="0" hangingPunct="0">
              <a:defRPr sz="1900">
                <a:solidFill>
                  <a:schemeClr val="tx1"/>
                </a:solidFill>
                <a:latin typeface="Arial" charset="0"/>
                <a:cs typeface="Arial" charset="0"/>
              </a:defRPr>
            </a:lvl2pPr>
            <a:lvl3pPr marL="1143000" indent="-228600" defTabSz="1042988" eaLnBrk="0" hangingPunct="0">
              <a:defRPr sz="1900">
                <a:solidFill>
                  <a:schemeClr val="tx1"/>
                </a:solidFill>
                <a:latin typeface="Arial" charset="0"/>
                <a:cs typeface="Arial" charset="0"/>
              </a:defRPr>
            </a:lvl3pPr>
            <a:lvl4pPr marL="1600200" indent="-228600" defTabSz="1042988" eaLnBrk="0" hangingPunct="0">
              <a:defRPr sz="1900">
                <a:solidFill>
                  <a:schemeClr val="tx1"/>
                </a:solidFill>
                <a:latin typeface="Arial" charset="0"/>
                <a:cs typeface="Arial" charset="0"/>
              </a:defRPr>
            </a:lvl4pPr>
            <a:lvl5pPr marL="2057400" indent="-228600" defTabSz="1042988" eaLnBrk="0" hangingPunct="0">
              <a:defRPr sz="1900">
                <a:solidFill>
                  <a:schemeClr val="tx1"/>
                </a:solidFill>
                <a:latin typeface="Arial" charset="0"/>
                <a:cs typeface="Arial" charset="0"/>
              </a:defRPr>
            </a:lvl5pPr>
            <a:lvl6pPr marL="2514600" indent="-228600" defTabSz="1042988" eaLnBrk="0" fontAlgn="base" hangingPunct="0">
              <a:spcBef>
                <a:spcPct val="0"/>
              </a:spcBef>
              <a:spcAft>
                <a:spcPct val="0"/>
              </a:spcAft>
              <a:defRPr sz="1900">
                <a:solidFill>
                  <a:schemeClr val="tx1"/>
                </a:solidFill>
                <a:latin typeface="Arial" charset="0"/>
                <a:cs typeface="Arial" charset="0"/>
              </a:defRPr>
            </a:lvl6pPr>
            <a:lvl7pPr marL="2971800" indent="-228600" defTabSz="1042988" eaLnBrk="0" fontAlgn="base" hangingPunct="0">
              <a:spcBef>
                <a:spcPct val="0"/>
              </a:spcBef>
              <a:spcAft>
                <a:spcPct val="0"/>
              </a:spcAft>
              <a:defRPr sz="1900">
                <a:solidFill>
                  <a:schemeClr val="tx1"/>
                </a:solidFill>
                <a:latin typeface="Arial" charset="0"/>
                <a:cs typeface="Arial" charset="0"/>
              </a:defRPr>
            </a:lvl7pPr>
            <a:lvl8pPr marL="3429000" indent="-228600" defTabSz="1042988" eaLnBrk="0" fontAlgn="base" hangingPunct="0">
              <a:spcBef>
                <a:spcPct val="0"/>
              </a:spcBef>
              <a:spcAft>
                <a:spcPct val="0"/>
              </a:spcAft>
              <a:defRPr sz="1900">
                <a:solidFill>
                  <a:schemeClr val="tx1"/>
                </a:solidFill>
                <a:latin typeface="Arial" charset="0"/>
                <a:cs typeface="Arial" charset="0"/>
              </a:defRPr>
            </a:lvl8pPr>
            <a:lvl9pPr marL="3886200" indent="-228600" defTabSz="1042988" eaLnBrk="0" fontAlgn="base" hangingPunct="0">
              <a:spcBef>
                <a:spcPct val="0"/>
              </a:spcBef>
              <a:spcAft>
                <a:spcPct val="0"/>
              </a:spcAft>
              <a:defRPr sz="1900">
                <a:solidFill>
                  <a:schemeClr val="tx1"/>
                </a:solidFill>
                <a:latin typeface="Arial" charset="0"/>
                <a:cs typeface="Arial" charset="0"/>
              </a:defRPr>
            </a:lvl9pPr>
          </a:lstStyle>
          <a:p>
            <a:pPr algn="ctr" eaLnBrk="1" fontAlgn="base" hangingPunct="1">
              <a:spcBef>
                <a:spcPct val="50000"/>
              </a:spcBef>
              <a:spcAft>
                <a:spcPct val="0"/>
              </a:spcAft>
              <a:buFont typeface="Wingdings" pitchFamily="2" charset="2"/>
              <a:buNone/>
            </a:pPr>
            <a:r>
              <a:rPr lang="en-US" sz="800" b="1" dirty="0">
                <a:solidFill>
                  <a:srgbClr val="00915A"/>
                </a:solidFill>
                <a:latin typeface="Arial Narrow" pitchFamily="34" charset="0"/>
              </a:rPr>
              <a:t>EMEA Loan House 2013</a:t>
            </a:r>
          </a:p>
        </p:txBody>
      </p:sp>
      <p:pic>
        <p:nvPicPr>
          <p:cNvPr id="21" name="Picture 2" descr="C:\Users\GUILLEMINP\AppData\Local\Microsoft\Windows\Temporary Internet Files\Content.Outlook\LQSFUFLJ\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1675" y="5296895"/>
            <a:ext cx="586128" cy="61110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361827" y="5886264"/>
            <a:ext cx="1582739" cy="338522"/>
          </a:xfrm>
          <a:prstGeom prst="rect">
            <a:avLst/>
          </a:prstGeom>
          <a:noFill/>
        </p:spPr>
        <p:txBody>
          <a:bodyPr wrap="square" lIns="91408" tIns="45704" rIns="91408" bIns="45704" rtlCol="0">
            <a:spAutoFit/>
          </a:bodyPr>
          <a:lstStyle/>
          <a:p>
            <a:pPr marL="176030" lvl="2" algn="ctr" defTabSz="937241">
              <a:spcBef>
                <a:spcPct val="10000"/>
              </a:spcBef>
              <a:spcAft>
                <a:spcPct val="10000"/>
              </a:spcAft>
              <a:buClr>
                <a:srgbClr val="00915A"/>
              </a:buClr>
              <a:buSzPct val="110000"/>
            </a:pPr>
            <a:r>
              <a:rPr lang="en-GB" sz="800" b="1" dirty="0">
                <a:solidFill>
                  <a:srgbClr val="00915A"/>
                </a:solidFill>
                <a:latin typeface="Arial Narrow" pitchFamily="34" charset="0"/>
              </a:rPr>
              <a:t>Best Arranger of Western European loans</a:t>
            </a:r>
          </a:p>
        </p:txBody>
      </p:sp>
    </p:spTree>
    <p:extLst>
      <p:ext uri="{BB962C8B-B14F-4D97-AF65-F5344CB8AC3E}">
        <p14:creationId xmlns:p14="http://schemas.microsoft.com/office/powerpoint/2010/main" val="238282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txBox="1">
            <a:spLocks/>
          </p:cNvSpPr>
          <p:nvPr/>
        </p:nvSpPr>
        <p:spPr bwMode="auto">
          <a:xfrm>
            <a:off x="8629205" y="6309185"/>
            <a:ext cx="18297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46150" eaLnBrk="0" hangingPunct="0">
              <a:defRPr sz="1900">
                <a:solidFill>
                  <a:schemeClr val="tx1"/>
                </a:solidFill>
                <a:latin typeface="Arial" charset="0"/>
                <a:cs typeface="Arial" charset="0"/>
              </a:defRPr>
            </a:lvl1pPr>
            <a:lvl2pPr marL="742950" indent="-285750" defTabSz="946150" eaLnBrk="0" hangingPunct="0">
              <a:defRPr sz="1900">
                <a:solidFill>
                  <a:schemeClr val="tx1"/>
                </a:solidFill>
                <a:latin typeface="Arial" charset="0"/>
                <a:cs typeface="Arial" charset="0"/>
              </a:defRPr>
            </a:lvl2pPr>
            <a:lvl3pPr marL="1143000" indent="-228600" defTabSz="946150" eaLnBrk="0" hangingPunct="0">
              <a:defRPr sz="1900">
                <a:solidFill>
                  <a:schemeClr val="tx1"/>
                </a:solidFill>
                <a:latin typeface="Arial" charset="0"/>
                <a:cs typeface="Arial" charset="0"/>
              </a:defRPr>
            </a:lvl3pPr>
            <a:lvl4pPr marL="1600200" indent="-228600" defTabSz="946150" eaLnBrk="0" hangingPunct="0">
              <a:defRPr sz="1900">
                <a:solidFill>
                  <a:schemeClr val="tx1"/>
                </a:solidFill>
                <a:latin typeface="Arial" charset="0"/>
                <a:cs typeface="Arial" charset="0"/>
              </a:defRPr>
            </a:lvl4pPr>
            <a:lvl5pPr marL="2057400" indent="-228600" defTabSz="946150" eaLnBrk="0" hangingPunct="0">
              <a:defRPr sz="1900">
                <a:solidFill>
                  <a:schemeClr val="tx1"/>
                </a:solidFill>
                <a:latin typeface="Arial" charset="0"/>
                <a:cs typeface="Arial" charset="0"/>
              </a:defRPr>
            </a:lvl5pPr>
            <a:lvl6pPr marL="2514600" indent="-228600" defTabSz="946150" eaLnBrk="0" fontAlgn="base" hangingPunct="0">
              <a:spcBef>
                <a:spcPct val="0"/>
              </a:spcBef>
              <a:spcAft>
                <a:spcPct val="0"/>
              </a:spcAft>
              <a:defRPr sz="1900">
                <a:solidFill>
                  <a:schemeClr val="tx1"/>
                </a:solidFill>
                <a:latin typeface="Arial" charset="0"/>
                <a:cs typeface="Arial" charset="0"/>
              </a:defRPr>
            </a:lvl6pPr>
            <a:lvl7pPr marL="2971800" indent="-228600" defTabSz="946150" eaLnBrk="0" fontAlgn="base" hangingPunct="0">
              <a:spcBef>
                <a:spcPct val="0"/>
              </a:spcBef>
              <a:spcAft>
                <a:spcPct val="0"/>
              </a:spcAft>
              <a:defRPr sz="1900">
                <a:solidFill>
                  <a:schemeClr val="tx1"/>
                </a:solidFill>
                <a:latin typeface="Arial" charset="0"/>
                <a:cs typeface="Arial" charset="0"/>
              </a:defRPr>
            </a:lvl7pPr>
            <a:lvl8pPr marL="3429000" indent="-228600" defTabSz="946150" eaLnBrk="0" fontAlgn="base" hangingPunct="0">
              <a:spcBef>
                <a:spcPct val="0"/>
              </a:spcBef>
              <a:spcAft>
                <a:spcPct val="0"/>
              </a:spcAft>
              <a:defRPr sz="1900">
                <a:solidFill>
                  <a:schemeClr val="tx1"/>
                </a:solidFill>
                <a:latin typeface="Arial" charset="0"/>
                <a:cs typeface="Arial" charset="0"/>
              </a:defRPr>
            </a:lvl8pPr>
            <a:lvl9pPr marL="3886200" indent="-228600" defTabSz="946150" eaLnBrk="0" fontAlgn="base" hangingPunct="0">
              <a:spcBef>
                <a:spcPct val="0"/>
              </a:spcBef>
              <a:spcAft>
                <a:spcPct val="0"/>
              </a:spcAft>
              <a:defRPr sz="1900">
                <a:solidFill>
                  <a:schemeClr val="tx1"/>
                </a:solidFill>
                <a:latin typeface="Arial" charset="0"/>
                <a:cs typeface="Arial" charset="0"/>
              </a:defRPr>
            </a:lvl9pPr>
          </a:lstStyle>
          <a:p>
            <a:pPr algn="r" eaLnBrk="1" fontAlgn="base" hangingPunct="1">
              <a:spcBef>
                <a:spcPct val="0"/>
              </a:spcBef>
              <a:spcAft>
                <a:spcPct val="0"/>
              </a:spcAft>
            </a:pPr>
            <a:fld id="{01D20352-853B-4591-ABBF-B1875D1A5A79}" type="slidenum">
              <a:rPr lang="en-GB" sz="800">
                <a:solidFill>
                  <a:srgbClr val="000000"/>
                </a:solidFill>
              </a:rPr>
              <a:pPr algn="r" eaLnBrk="1" fontAlgn="base" hangingPunct="1">
                <a:spcBef>
                  <a:spcPct val="0"/>
                </a:spcBef>
                <a:spcAft>
                  <a:spcPct val="0"/>
                </a:spcAft>
              </a:pPr>
              <a:t>4</a:t>
            </a:fld>
            <a:endParaRPr lang="en-GB" sz="800" dirty="0">
              <a:solidFill>
                <a:srgbClr val="000000"/>
              </a:solidFill>
            </a:endParaRPr>
          </a:p>
        </p:txBody>
      </p:sp>
      <p:sp>
        <p:nvSpPr>
          <p:cNvPr id="46083" name="Text Box 10"/>
          <p:cNvSpPr txBox="1">
            <a:spLocks noChangeArrowheads="1"/>
          </p:cNvSpPr>
          <p:nvPr/>
        </p:nvSpPr>
        <p:spPr bwMode="auto">
          <a:xfrm>
            <a:off x="3979592" y="3468086"/>
            <a:ext cx="3670090" cy="123111"/>
          </a:xfrm>
          <a:prstGeom prst="rect">
            <a:avLst/>
          </a:prstGeom>
          <a:noFill/>
          <a:ln w="12700">
            <a:noFill/>
            <a:miter lim="800000"/>
            <a:headEnd/>
            <a:tailEnd/>
          </a:ln>
          <a:extLst/>
        </p:spPr>
        <p:txBody>
          <a:bodyPr wrap="square" lIns="0" tIns="0" rIns="0" bIns="0">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eaLnBrk="0" fontAlgn="base" hangingPunct="0">
              <a:spcBef>
                <a:spcPct val="0"/>
              </a:spcBef>
              <a:spcAft>
                <a:spcPct val="0"/>
              </a:spcAft>
              <a:defRPr sz="1900">
                <a:solidFill>
                  <a:schemeClr val="tx1"/>
                </a:solidFill>
                <a:latin typeface="Arial" charset="0"/>
                <a:cs typeface="Arial" charset="0"/>
              </a:defRPr>
            </a:lvl6pPr>
            <a:lvl7pPr marL="2971800" indent="-228600" eaLnBrk="0" fontAlgn="base" hangingPunct="0">
              <a:spcBef>
                <a:spcPct val="0"/>
              </a:spcBef>
              <a:spcAft>
                <a:spcPct val="0"/>
              </a:spcAft>
              <a:defRPr sz="1900">
                <a:solidFill>
                  <a:schemeClr val="tx1"/>
                </a:solidFill>
                <a:latin typeface="Arial" charset="0"/>
                <a:cs typeface="Arial" charset="0"/>
              </a:defRPr>
            </a:lvl7pPr>
            <a:lvl8pPr marL="3429000" indent="-228600" eaLnBrk="0" fontAlgn="base" hangingPunct="0">
              <a:spcBef>
                <a:spcPct val="0"/>
              </a:spcBef>
              <a:spcAft>
                <a:spcPct val="0"/>
              </a:spcAft>
              <a:defRPr sz="1900">
                <a:solidFill>
                  <a:schemeClr val="tx1"/>
                </a:solidFill>
                <a:latin typeface="Arial" charset="0"/>
                <a:cs typeface="Arial" charset="0"/>
              </a:defRPr>
            </a:lvl8pPr>
            <a:lvl9pPr marL="3886200" indent="-228600" eaLnBrk="0" fontAlgn="base" hangingPunct="0">
              <a:spcBef>
                <a:spcPct val="0"/>
              </a:spcBef>
              <a:spcAft>
                <a:spcPct val="0"/>
              </a:spcAft>
              <a:defRPr sz="1900">
                <a:solidFill>
                  <a:schemeClr val="tx1"/>
                </a:solidFill>
                <a:latin typeface="Arial" charset="0"/>
                <a:cs typeface="Arial" charset="0"/>
              </a:defRPr>
            </a:lvl9pPr>
          </a:lstStyle>
          <a:p>
            <a:pPr fontAlgn="base">
              <a:spcBef>
                <a:spcPct val="50000"/>
              </a:spcBef>
              <a:spcAft>
                <a:spcPct val="0"/>
              </a:spcAft>
            </a:pPr>
            <a:r>
              <a:rPr lang="en-GB" sz="800" i="1" dirty="0">
                <a:solidFill>
                  <a:srgbClr val="000000"/>
                </a:solidFill>
                <a:latin typeface="Arial Narrow" pitchFamily="34" charset="0"/>
              </a:rPr>
              <a:t>Source: </a:t>
            </a:r>
            <a:r>
              <a:rPr lang="en-GB" sz="800" i="1" dirty="0" err="1">
                <a:solidFill>
                  <a:srgbClr val="000000"/>
                </a:solidFill>
                <a:latin typeface="Arial Narrow" pitchFamily="34" charset="0"/>
              </a:rPr>
              <a:t>Dealogic</a:t>
            </a:r>
            <a:r>
              <a:rPr lang="en-GB" sz="800" i="1" dirty="0">
                <a:solidFill>
                  <a:srgbClr val="000000"/>
                </a:solidFill>
                <a:latin typeface="Arial Narrow" pitchFamily="34" charset="0"/>
              </a:rPr>
              <a:t> Loan Analytics, 2014</a:t>
            </a:r>
          </a:p>
        </p:txBody>
      </p:sp>
      <p:sp>
        <p:nvSpPr>
          <p:cNvPr id="54" name="Rectangle 23"/>
          <p:cNvSpPr txBox="1">
            <a:spLocks noChangeArrowheads="1"/>
          </p:cNvSpPr>
          <p:nvPr/>
        </p:nvSpPr>
        <p:spPr bwMode="auto">
          <a:xfrm>
            <a:off x="708644" y="205619"/>
            <a:ext cx="7135948" cy="28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defTabSz="942975" rtl="0" eaLnBrk="0" fontAlgn="base" hangingPunct="0">
              <a:spcBef>
                <a:spcPct val="0"/>
              </a:spcBef>
              <a:spcAft>
                <a:spcPct val="0"/>
              </a:spcAft>
              <a:defRPr b="1">
                <a:solidFill>
                  <a:schemeClr val="tx2"/>
                </a:solidFill>
                <a:latin typeface="+mj-lt"/>
                <a:ea typeface="+mj-ea"/>
                <a:cs typeface="+mj-cs"/>
              </a:defRPr>
            </a:lvl1pPr>
            <a:lvl2pPr algn="l" defTabSz="942975" rtl="0" eaLnBrk="0" fontAlgn="base" hangingPunct="0">
              <a:spcBef>
                <a:spcPct val="0"/>
              </a:spcBef>
              <a:spcAft>
                <a:spcPct val="0"/>
              </a:spcAft>
              <a:defRPr b="1">
                <a:solidFill>
                  <a:schemeClr val="tx2"/>
                </a:solidFill>
                <a:latin typeface="Arial" charset="0"/>
                <a:cs typeface="Arial" charset="0"/>
              </a:defRPr>
            </a:lvl2pPr>
            <a:lvl3pPr algn="l" defTabSz="942975" rtl="0" eaLnBrk="0" fontAlgn="base" hangingPunct="0">
              <a:spcBef>
                <a:spcPct val="0"/>
              </a:spcBef>
              <a:spcAft>
                <a:spcPct val="0"/>
              </a:spcAft>
              <a:defRPr b="1">
                <a:solidFill>
                  <a:schemeClr val="tx2"/>
                </a:solidFill>
                <a:latin typeface="Arial" charset="0"/>
                <a:cs typeface="Arial" charset="0"/>
              </a:defRPr>
            </a:lvl3pPr>
            <a:lvl4pPr algn="l" defTabSz="942975" rtl="0" eaLnBrk="0" fontAlgn="base" hangingPunct="0">
              <a:spcBef>
                <a:spcPct val="0"/>
              </a:spcBef>
              <a:spcAft>
                <a:spcPct val="0"/>
              </a:spcAft>
              <a:defRPr b="1">
                <a:solidFill>
                  <a:schemeClr val="tx2"/>
                </a:solidFill>
                <a:latin typeface="Arial" charset="0"/>
                <a:cs typeface="Arial" charset="0"/>
              </a:defRPr>
            </a:lvl4pPr>
            <a:lvl5pPr algn="l" defTabSz="942975" rtl="0" eaLnBrk="0" fontAlgn="base" hangingPunct="0">
              <a:spcBef>
                <a:spcPct val="0"/>
              </a:spcBef>
              <a:spcAft>
                <a:spcPct val="0"/>
              </a:spcAft>
              <a:defRPr b="1">
                <a:solidFill>
                  <a:schemeClr val="tx2"/>
                </a:solidFill>
                <a:latin typeface="Arial" charset="0"/>
                <a:cs typeface="Arial" charset="0"/>
              </a:defRPr>
            </a:lvl5pPr>
            <a:lvl6pPr marL="456925" algn="l" defTabSz="945578" rtl="0" fontAlgn="base">
              <a:spcBef>
                <a:spcPct val="0"/>
              </a:spcBef>
              <a:spcAft>
                <a:spcPct val="0"/>
              </a:spcAft>
              <a:defRPr b="1">
                <a:solidFill>
                  <a:schemeClr val="tx2"/>
                </a:solidFill>
                <a:latin typeface="Arial" charset="0"/>
                <a:cs typeface="Arial" charset="0"/>
              </a:defRPr>
            </a:lvl6pPr>
            <a:lvl7pPr marL="913847" algn="l" defTabSz="945578" rtl="0" fontAlgn="base">
              <a:spcBef>
                <a:spcPct val="0"/>
              </a:spcBef>
              <a:spcAft>
                <a:spcPct val="0"/>
              </a:spcAft>
              <a:defRPr b="1">
                <a:solidFill>
                  <a:schemeClr val="tx2"/>
                </a:solidFill>
                <a:latin typeface="Arial" charset="0"/>
                <a:cs typeface="Arial" charset="0"/>
              </a:defRPr>
            </a:lvl7pPr>
            <a:lvl8pPr marL="1370774" algn="l" defTabSz="945578" rtl="0" fontAlgn="base">
              <a:spcBef>
                <a:spcPct val="0"/>
              </a:spcBef>
              <a:spcAft>
                <a:spcPct val="0"/>
              </a:spcAft>
              <a:defRPr b="1">
                <a:solidFill>
                  <a:schemeClr val="tx2"/>
                </a:solidFill>
                <a:latin typeface="Arial" charset="0"/>
                <a:cs typeface="Arial" charset="0"/>
              </a:defRPr>
            </a:lvl8pPr>
            <a:lvl9pPr marL="1827692" algn="l" defTabSz="945578" rtl="0" fontAlgn="base">
              <a:spcBef>
                <a:spcPct val="0"/>
              </a:spcBef>
              <a:spcAft>
                <a:spcPct val="0"/>
              </a:spcAft>
              <a:defRPr b="1">
                <a:solidFill>
                  <a:schemeClr val="tx2"/>
                </a:solidFill>
                <a:latin typeface="Arial" charset="0"/>
                <a:cs typeface="Arial" charset="0"/>
              </a:defRPr>
            </a:lvl9pPr>
          </a:lstStyle>
          <a:p>
            <a:pPr defTabSz="878899" eaLnBrk="1" hangingPunct="1">
              <a:defRPr/>
            </a:pPr>
            <a:r>
              <a:rPr lang="en-GB" dirty="0" smtClean="0">
                <a:solidFill>
                  <a:srgbClr val="000000"/>
                </a:solidFill>
              </a:rPr>
              <a:t>Hungarian vs. CEE Syndicated </a:t>
            </a:r>
            <a:r>
              <a:rPr lang="en-GB" dirty="0">
                <a:solidFill>
                  <a:srgbClr val="000000"/>
                </a:solidFill>
              </a:rPr>
              <a:t>Loan </a:t>
            </a:r>
            <a:r>
              <a:rPr lang="en-GB" dirty="0" smtClean="0">
                <a:solidFill>
                  <a:srgbClr val="000000"/>
                </a:solidFill>
              </a:rPr>
              <a:t>Markets </a:t>
            </a:r>
            <a:endParaRPr lang="en-GB" dirty="0">
              <a:solidFill>
                <a:srgbClr val="000000"/>
              </a:solidFill>
            </a:endParaRPr>
          </a:p>
        </p:txBody>
      </p:sp>
      <p:sp>
        <p:nvSpPr>
          <p:cNvPr id="33" name="Text Box 2"/>
          <p:cNvSpPr txBox="1">
            <a:spLocks noChangeArrowheads="1"/>
          </p:cNvSpPr>
          <p:nvPr>
            <p:custDataLst>
              <p:tags r:id="rId1"/>
            </p:custDataLst>
          </p:nvPr>
        </p:nvSpPr>
        <p:spPr bwMode="auto">
          <a:xfrm>
            <a:off x="3964602" y="620688"/>
            <a:ext cx="4999886" cy="288032"/>
          </a:xfrm>
          <a:prstGeom prst="rect">
            <a:avLst/>
          </a:prstGeom>
          <a:solidFill>
            <a:schemeClr val="bg1"/>
          </a:solidFill>
          <a:ln>
            <a:solidFill>
              <a:schemeClr val="bg1"/>
            </a:solidFill>
          </a:ln>
          <a:extLst/>
        </p:spPr>
        <p:txBody>
          <a:bodyPr lIns="0" tIns="16771" rIns="0" bIns="16771" anchor="ctr"/>
          <a:lstStyle>
            <a:lvl1pPr indent="88900" defTabSz="912813" eaLnBrk="0" hangingPunct="0">
              <a:defRPr sz="1900">
                <a:solidFill>
                  <a:schemeClr val="tx1"/>
                </a:solidFill>
                <a:latin typeface="Arial" charset="0"/>
                <a:cs typeface="Arial" charset="0"/>
              </a:defRPr>
            </a:lvl1pPr>
            <a:lvl2pPr marL="742950" indent="-285750" defTabSz="912813" eaLnBrk="0" hangingPunct="0">
              <a:defRPr sz="1900">
                <a:solidFill>
                  <a:schemeClr val="tx1"/>
                </a:solidFill>
                <a:latin typeface="Arial" charset="0"/>
                <a:cs typeface="Arial" charset="0"/>
              </a:defRPr>
            </a:lvl2pPr>
            <a:lvl3pPr marL="1143000" indent="-228600" defTabSz="912813" eaLnBrk="0" hangingPunct="0">
              <a:defRPr sz="1900">
                <a:solidFill>
                  <a:schemeClr val="tx1"/>
                </a:solidFill>
                <a:latin typeface="Arial" charset="0"/>
                <a:cs typeface="Arial" charset="0"/>
              </a:defRPr>
            </a:lvl3pPr>
            <a:lvl4pPr marL="1600200" indent="-228600" defTabSz="912813" eaLnBrk="0" hangingPunct="0">
              <a:defRPr sz="1900">
                <a:solidFill>
                  <a:schemeClr val="tx1"/>
                </a:solidFill>
                <a:latin typeface="Arial" charset="0"/>
                <a:cs typeface="Arial" charset="0"/>
              </a:defRPr>
            </a:lvl4pPr>
            <a:lvl5pPr marL="2057400" indent="-228600" defTabSz="912813"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eaLnBrk="1" fontAlgn="base" hangingPunct="1">
              <a:spcBef>
                <a:spcPct val="0"/>
              </a:spcBef>
              <a:spcAft>
                <a:spcPct val="0"/>
              </a:spcAft>
            </a:pPr>
            <a:r>
              <a:rPr lang="en-GB" sz="1400" b="1" dirty="0">
                <a:solidFill>
                  <a:srgbClr val="00915A"/>
                </a:solidFill>
              </a:rPr>
              <a:t>Syndicated Loan Volumes</a:t>
            </a:r>
          </a:p>
        </p:txBody>
      </p:sp>
      <p:graphicFrame>
        <p:nvGraphicFramePr>
          <p:cNvPr id="7" name="Table 6"/>
          <p:cNvGraphicFramePr>
            <a:graphicFrameLocks noGrp="1"/>
          </p:cNvGraphicFramePr>
          <p:nvPr>
            <p:extLst>
              <p:ext uri="{D42A27DB-BD31-4B8C-83A1-F6EECF244321}">
                <p14:modId xmlns:p14="http://schemas.microsoft.com/office/powerpoint/2010/main" val="3959263884"/>
              </p:ext>
            </p:extLst>
          </p:nvPr>
        </p:nvGraphicFramePr>
        <p:xfrm>
          <a:off x="3995936" y="2992415"/>
          <a:ext cx="4824536" cy="415431"/>
        </p:xfrm>
        <a:graphic>
          <a:graphicData uri="http://schemas.openxmlformats.org/drawingml/2006/table">
            <a:tbl>
              <a:tblPr/>
              <a:tblGrid>
                <a:gridCol w="936104"/>
                <a:gridCol w="431126"/>
                <a:gridCol w="431126"/>
                <a:gridCol w="431126"/>
                <a:gridCol w="431126"/>
                <a:gridCol w="431126"/>
                <a:gridCol w="431126"/>
                <a:gridCol w="431126"/>
                <a:gridCol w="431126"/>
                <a:gridCol w="439424"/>
              </a:tblGrid>
              <a:tr h="415431">
                <a:tc>
                  <a:txBody>
                    <a:bodyPr/>
                    <a:lstStyle/>
                    <a:p>
                      <a:pPr algn="ctr" fontAlgn="b"/>
                      <a:r>
                        <a:rPr lang="en-GB" sz="800" b="1" i="0" u="none" strike="noStrike" dirty="0" smtClean="0">
                          <a:solidFill>
                            <a:schemeClr val="bg1"/>
                          </a:solidFill>
                          <a:effectLst/>
                          <a:latin typeface="+mn-lt"/>
                          <a:cs typeface="Arial" panose="020B0604020202020204" pitchFamily="34" charset="0"/>
                        </a:rPr>
                        <a:t>Hungarian</a:t>
                      </a:r>
                      <a:r>
                        <a:rPr lang="en-GB" sz="800" b="1" i="0" u="none" strike="noStrike" baseline="0" dirty="0" smtClean="0">
                          <a:solidFill>
                            <a:schemeClr val="bg1"/>
                          </a:solidFill>
                          <a:effectLst/>
                          <a:latin typeface="+mn-lt"/>
                          <a:cs typeface="Arial" panose="020B0604020202020204" pitchFamily="34" charset="0"/>
                        </a:rPr>
                        <a:t> volumes as % of CEE volumes</a:t>
                      </a:r>
                      <a:endParaRPr lang="en-GB" sz="800" b="1" i="0" u="none" strike="noStrike" dirty="0">
                        <a:solidFill>
                          <a:schemeClr val="bg1"/>
                        </a:solidFill>
                        <a:effectLst/>
                        <a:latin typeface="+mn-lt"/>
                        <a:cs typeface="Arial" panose="020B0604020202020204" pitchFamily="34" charset="0"/>
                      </a:endParaRPr>
                    </a:p>
                  </a:txBody>
                  <a:tcPr marL="9525" marR="9525" marT="9525" marB="0" anchor="ctr">
                    <a:lnL w="12700" cap="flat" cmpd="sng" algn="ctr">
                      <a:solidFill>
                        <a:srgbClr val="0091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solidFill>
                      <a:srgbClr val="00915A"/>
                    </a:solidFill>
                  </a:tcPr>
                </a:tc>
                <a:tc>
                  <a:txBody>
                    <a:bodyPr/>
                    <a:lstStyle/>
                    <a:p>
                      <a:pPr algn="ctr" fontAlgn="b"/>
                      <a:r>
                        <a:rPr lang="en-GB" sz="1000" b="0" i="0" u="none" strike="noStrike" dirty="0">
                          <a:solidFill>
                            <a:srgbClr val="000000"/>
                          </a:solidFill>
                          <a:effectLst/>
                          <a:latin typeface="+mn-lt"/>
                        </a:rPr>
                        <a:t>19%</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mn-lt"/>
                        </a:rPr>
                        <a:t>18%</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mn-lt"/>
                        </a:rPr>
                        <a:t>24%</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mn-lt"/>
                        </a:rPr>
                        <a:t>17%</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mn-lt"/>
                        </a:rPr>
                        <a:t>8%</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mn-lt"/>
                        </a:rPr>
                        <a:t>10%</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mn-lt"/>
                        </a:rPr>
                        <a:t>7%</a:t>
                      </a:r>
                    </a:p>
                  </a:txBody>
                  <a:tcPr marL="9525" marR="9525" marT="9525" marB="0" anchor="ctr">
                    <a:lnL>
                      <a:noFill/>
                    </a:lnL>
                    <a:lnR>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mn-lt"/>
                        </a:rPr>
                        <a:t>7%</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mn-lt"/>
                        </a:rPr>
                        <a:t>18%</a:t>
                      </a:r>
                    </a:p>
                  </a:txBody>
                  <a:tcPr marL="9525" marR="9525" marT="9525" marB="0" anchor="ctr">
                    <a:lnL>
                      <a:noFill/>
                    </a:lnL>
                    <a:lnR w="12700" cap="flat" cmpd="sng" algn="ctr">
                      <a:solidFill>
                        <a:srgbClr val="00915A"/>
                      </a:solidFill>
                      <a:prstDash val="solid"/>
                      <a:round/>
                      <a:headEnd type="none" w="med" len="med"/>
                      <a:tailEnd type="none" w="med" len="med"/>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tcPr>
                </a:tc>
              </a:tr>
            </a:tbl>
          </a:graphicData>
        </a:graphic>
      </p:graphicFrame>
      <p:sp>
        <p:nvSpPr>
          <p:cNvPr id="42" name="Text Box 10"/>
          <p:cNvSpPr txBox="1">
            <a:spLocks noChangeArrowheads="1"/>
          </p:cNvSpPr>
          <p:nvPr/>
        </p:nvSpPr>
        <p:spPr bwMode="auto">
          <a:xfrm>
            <a:off x="3898046" y="5970185"/>
            <a:ext cx="36700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eaLnBrk="0" fontAlgn="base" hangingPunct="0">
              <a:spcBef>
                <a:spcPct val="0"/>
              </a:spcBef>
              <a:spcAft>
                <a:spcPct val="0"/>
              </a:spcAft>
              <a:defRPr sz="1900">
                <a:solidFill>
                  <a:schemeClr val="tx1"/>
                </a:solidFill>
                <a:latin typeface="Arial" charset="0"/>
                <a:cs typeface="Arial" charset="0"/>
              </a:defRPr>
            </a:lvl6pPr>
            <a:lvl7pPr marL="2971800" indent="-228600" eaLnBrk="0" fontAlgn="base" hangingPunct="0">
              <a:spcBef>
                <a:spcPct val="0"/>
              </a:spcBef>
              <a:spcAft>
                <a:spcPct val="0"/>
              </a:spcAft>
              <a:defRPr sz="1900">
                <a:solidFill>
                  <a:schemeClr val="tx1"/>
                </a:solidFill>
                <a:latin typeface="Arial" charset="0"/>
                <a:cs typeface="Arial" charset="0"/>
              </a:defRPr>
            </a:lvl7pPr>
            <a:lvl8pPr marL="3429000" indent="-228600" eaLnBrk="0" fontAlgn="base" hangingPunct="0">
              <a:spcBef>
                <a:spcPct val="0"/>
              </a:spcBef>
              <a:spcAft>
                <a:spcPct val="0"/>
              </a:spcAft>
              <a:defRPr sz="1900">
                <a:solidFill>
                  <a:schemeClr val="tx1"/>
                </a:solidFill>
                <a:latin typeface="Arial" charset="0"/>
                <a:cs typeface="Arial" charset="0"/>
              </a:defRPr>
            </a:lvl8pPr>
            <a:lvl9pPr marL="3886200" indent="-228600" eaLnBrk="0" fontAlgn="base" hangingPunct="0">
              <a:spcBef>
                <a:spcPct val="0"/>
              </a:spcBef>
              <a:spcAft>
                <a:spcPct val="0"/>
              </a:spcAft>
              <a:defRPr sz="1900">
                <a:solidFill>
                  <a:schemeClr val="tx1"/>
                </a:solidFill>
                <a:latin typeface="Arial" charset="0"/>
                <a:cs typeface="Arial" charset="0"/>
              </a:defRPr>
            </a:lvl9pPr>
          </a:lstStyle>
          <a:p>
            <a:pPr fontAlgn="base">
              <a:spcBef>
                <a:spcPct val="50000"/>
              </a:spcBef>
              <a:spcAft>
                <a:spcPct val="0"/>
              </a:spcAft>
            </a:pPr>
            <a:r>
              <a:rPr lang="en-GB" sz="800" i="1" dirty="0">
                <a:solidFill>
                  <a:srgbClr val="000000"/>
                </a:solidFill>
                <a:latin typeface="Arial Narrow" pitchFamily="34" charset="0"/>
              </a:rPr>
              <a:t>Source: </a:t>
            </a:r>
            <a:r>
              <a:rPr lang="en-GB" sz="800" i="1" dirty="0" err="1">
                <a:solidFill>
                  <a:srgbClr val="000000"/>
                </a:solidFill>
                <a:latin typeface="Arial Narrow" pitchFamily="34" charset="0"/>
              </a:rPr>
              <a:t>Dealogic</a:t>
            </a:r>
            <a:r>
              <a:rPr lang="en-GB" sz="800" i="1" dirty="0">
                <a:solidFill>
                  <a:srgbClr val="000000"/>
                </a:solidFill>
                <a:latin typeface="Arial Narrow" pitchFamily="34" charset="0"/>
              </a:rPr>
              <a:t> Loan Analytics, 2014</a:t>
            </a:r>
          </a:p>
        </p:txBody>
      </p:sp>
      <p:graphicFrame>
        <p:nvGraphicFramePr>
          <p:cNvPr id="12" name="Chart 11"/>
          <p:cNvGraphicFramePr>
            <a:graphicFrameLocks/>
          </p:cNvGraphicFramePr>
          <p:nvPr>
            <p:extLst>
              <p:ext uri="{D42A27DB-BD31-4B8C-83A1-F6EECF244321}">
                <p14:modId xmlns:p14="http://schemas.microsoft.com/office/powerpoint/2010/main" val="3868484812"/>
              </p:ext>
            </p:extLst>
          </p:nvPr>
        </p:nvGraphicFramePr>
        <p:xfrm>
          <a:off x="4427984" y="1043874"/>
          <a:ext cx="4526386" cy="1800200"/>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Straight Connector 2"/>
          <p:cNvCxnSpPr/>
          <p:nvPr/>
        </p:nvCxnSpPr>
        <p:spPr bwMode="auto">
          <a:xfrm>
            <a:off x="3964610" y="908720"/>
            <a:ext cx="4999887"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9" name="Snip Single Corner Rectangle 8"/>
          <p:cNvSpPr/>
          <p:nvPr/>
        </p:nvSpPr>
        <p:spPr bwMode="auto">
          <a:xfrm>
            <a:off x="395536" y="908728"/>
            <a:ext cx="3312368" cy="3456376"/>
          </a:xfrm>
          <a:prstGeom prst="snip1Rect">
            <a:avLst>
              <a:gd name="adj" fmla="val 6483"/>
            </a:avLst>
          </a:prstGeom>
          <a:solidFill>
            <a:schemeClr val="bg1"/>
          </a:solidFill>
          <a:ln w="19050" cap="flat" cmpd="sng" algn="ctr">
            <a:solidFill>
              <a:srgbClr val="00915A"/>
            </a:solidFill>
            <a:prstDash val="solid"/>
            <a:round/>
            <a:headEnd type="none" w="med" len="med"/>
            <a:tailEnd type="none" w="med" len="med"/>
          </a:ln>
          <a:effectLst/>
        </p:spPr>
        <p:txBody>
          <a:bodyPr vert="horz" wrap="square" lIns="91393" tIns="45697" rIns="91393" bIns="45697" numCol="1" rtlCol="0" anchor="ctr" anchorCtr="0" compatLnSpc="1">
            <a:prstTxWarp prst="textNoShape">
              <a:avLst/>
            </a:prstTxWarp>
          </a:bodyPr>
          <a:lstStyle/>
          <a:p>
            <a:pPr marL="268079" lvl="1" indent="-179248" eaLnBrk="0" fontAlgn="base" hangingPunct="0">
              <a:spcAft>
                <a:spcPts val="600"/>
              </a:spcAft>
              <a:buClr>
                <a:srgbClr val="00915A"/>
              </a:buClr>
              <a:buSzPct val="120000"/>
              <a:buFont typeface="Wingdings" panose="05000000000000000000" pitchFamily="2" charset="2"/>
              <a:buChar char="n"/>
              <a:tabLst>
                <a:tab pos="7791731" algn="r"/>
              </a:tabLst>
              <a:defRPr/>
            </a:pPr>
            <a:r>
              <a:rPr lang="en-GB" sz="1200" dirty="0">
                <a:solidFill>
                  <a:srgbClr val="000000"/>
                </a:solidFill>
                <a:cs typeface="Times New Roman" pitchFamily="18" charset="0"/>
              </a:rPr>
              <a:t>Hungarian syndicated loan volumes since 2009:</a:t>
            </a:r>
          </a:p>
          <a:p>
            <a:pPr marL="540000" lvl="2" indent="-179248" eaLnBrk="0" fontAlgn="base" hangingPunct="0">
              <a:spcAft>
                <a:spcPts val="600"/>
              </a:spcAft>
              <a:buClr>
                <a:srgbClr val="00915A"/>
              </a:buClr>
              <a:buSzPct val="120000"/>
              <a:buFont typeface="Arial" panose="020B0604020202020204" pitchFamily="34" charset="0"/>
              <a:buChar char="•"/>
              <a:tabLst>
                <a:tab pos="7791731" algn="r"/>
              </a:tabLst>
              <a:defRPr/>
            </a:pPr>
            <a:r>
              <a:rPr lang="en-GB" sz="1200" dirty="0" smtClean="0">
                <a:solidFill>
                  <a:srgbClr val="000000"/>
                </a:solidFill>
                <a:cs typeface="Times New Roman" pitchFamily="18" charset="0"/>
              </a:rPr>
              <a:t>Remained suppressed</a:t>
            </a:r>
          </a:p>
          <a:p>
            <a:pPr marL="540000" lvl="2" indent="-179248" eaLnBrk="0" fontAlgn="base" hangingPunct="0">
              <a:spcAft>
                <a:spcPts val="600"/>
              </a:spcAft>
              <a:buClr>
                <a:srgbClr val="00915A"/>
              </a:buClr>
              <a:buSzPct val="120000"/>
              <a:buFont typeface="Arial" panose="020B0604020202020204" pitchFamily="34" charset="0"/>
              <a:buChar char="•"/>
              <a:tabLst>
                <a:tab pos="7791731" algn="r"/>
              </a:tabLst>
              <a:defRPr/>
            </a:pPr>
            <a:r>
              <a:rPr lang="en-GB" sz="1200" dirty="0" smtClean="0">
                <a:solidFill>
                  <a:srgbClr val="000000"/>
                </a:solidFill>
                <a:cs typeface="Times New Roman" pitchFamily="18" charset="0"/>
              </a:rPr>
              <a:t>Low </a:t>
            </a:r>
            <a:r>
              <a:rPr lang="en-GB" sz="1200" dirty="0">
                <a:solidFill>
                  <a:srgbClr val="000000"/>
                </a:solidFill>
                <a:cs typeface="Times New Roman" pitchFamily="18" charset="0"/>
              </a:rPr>
              <a:t>proportion of the CEE volumes (7-10%)</a:t>
            </a:r>
          </a:p>
          <a:p>
            <a:pPr marL="268079" lvl="1" indent="-179248" eaLnBrk="0" fontAlgn="base" hangingPunct="0">
              <a:spcAft>
                <a:spcPts val="600"/>
              </a:spcAft>
              <a:buClr>
                <a:srgbClr val="00915A"/>
              </a:buClr>
              <a:buSzPct val="120000"/>
              <a:buFont typeface="Wingdings" panose="05000000000000000000" pitchFamily="2" charset="2"/>
              <a:buChar char="n"/>
              <a:tabLst>
                <a:tab pos="7791731" algn="r"/>
              </a:tabLst>
              <a:defRPr/>
            </a:pPr>
            <a:r>
              <a:rPr lang="en-GB" sz="1200" dirty="0" smtClean="0">
                <a:solidFill>
                  <a:srgbClr val="000000"/>
                </a:solidFill>
                <a:cs typeface="Times New Roman" pitchFamily="18" charset="0"/>
              </a:rPr>
              <a:t>Volume uplift </a:t>
            </a:r>
            <a:r>
              <a:rPr lang="en-GB" sz="1200" dirty="0">
                <a:solidFill>
                  <a:srgbClr val="000000"/>
                </a:solidFill>
                <a:cs typeface="Times New Roman" pitchFamily="18" charset="0"/>
              </a:rPr>
              <a:t>in 2014 combined with an increase </a:t>
            </a:r>
            <a:r>
              <a:rPr lang="en-GB" sz="1200" dirty="0" smtClean="0">
                <a:solidFill>
                  <a:srgbClr val="000000"/>
                </a:solidFill>
                <a:cs typeface="Times New Roman" pitchFamily="18" charset="0"/>
              </a:rPr>
              <a:t>in </a:t>
            </a:r>
            <a:r>
              <a:rPr lang="en-GB" sz="1200" dirty="0">
                <a:solidFill>
                  <a:srgbClr val="000000"/>
                </a:solidFill>
                <a:cs typeface="Times New Roman" pitchFamily="18" charset="0"/>
              </a:rPr>
              <a:t>the percentage of Hungarian volumes within the CEE (18%):</a:t>
            </a:r>
          </a:p>
          <a:p>
            <a:pPr marL="504000" lvl="1" indent="-179248" eaLnBrk="0" fontAlgn="base" hangingPunct="0">
              <a:spcAft>
                <a:spcPts val="600"/>
              </a:spcAft>
              <a:buClr>
                <a:srgbClr val="00915A"/>
              </a:buClr>
              <a:buSzPct val="120000"/>
              <a:buFont typeface="Arial" panose="020B0604020202020204" pitchFamily="34" charset="0"/>
              <a:buChar char="•"/>
              <a:tabLst>
                <a:tab pos="7791731" algn="r"/>
              </a:tabLst>
              <a:defRPr/>
            </a:pPr>
            <a:r>
              <a:rPr lang="en-GB" sz="1200" dirty="0">
                <a:solidFill>
                  <a:srgbClr val="000000"/>
                </a:solidFill>
                <a:cs typeface="Times New Roman" pitchFamily="18" charset="0"/>
              </a:rPr>
              <a:t>Mainly due to the EUR 1.32bn loan facility secured by Budapest </a:t>
            </a:r>
            <a:r>
              <a:rPr lang="en-GB" sz="1200" dirty="0" smtClean="0">
                <a:solidFill>
                  <a:srgbClr val="000000"/>
                </a:solidFill>
                <a:cs typeface="Times New Roman" pitchFamily="18" charset="0"/>
              </a:rPr>
              <a:t>Airport</a:t>
            </a:r>
            <a:endParaRPr lang="en-GB" sz="1200" dirty="0">
              <a:solidFill>
                <a:srgbClr val="000000"/>
              </a:solidFill>
              <a:cs typeface="Times New Roman" pitchFamily="18" charset="0"/>
            </a:endParaRPr>
          </a:p>
        </p:txBody>
      </p:sp>
      <p:sp>
        <p:nvSpPr>
          <p:cNvPr id="15" name="Text Box 2"/>
          <p:cNvSpPr txBox="1">
            <a:spLocks noChangeArrowheads="1"/>
          </p:cNvSpPr>
          <p:nvPr>
            <p:custDataLst>
              <p:tags r:id="rId2"/>
            </p:custDataLst>
          </p:nvPr>
        </p:nvSpPr>
        <p:spPr bwMode="auto">
          <a:xfrm>
            <a:off x="3964602" y="3878889"/>
            <a:ext cx="4985818" cy="270191"/>
          </a:xfrm>
          <a:prstGeom prst="rect">
            <a:avLst/>
          </a:prstGeom>
          <a:noFill/>
          <a:ln>
            <a:noFill/>
          </a:ln>
          <a:extLst/>
        </p:spPr>
        <p:txBody>
          <a:bodyPr lIns="0" tIns="17375" rIns="0" bIns="17375" anchor="ctr"/>
          <a:lstStyle>
            <a:lvl1pPr indent="88900" defTabSz="912813" eaLnBrk="0" hangingPunct="0">
              <a:defRPr sz="1900">
                <a:solidFill>
                  <a:schemeClr val="tx1"/>
                </a:solidFill>
                <a:latin typeface="Arial" charset="0"/>
                <a:cs typeface="Arial" charset="0"/>
              </a:defRPr>
            </a:lvl1pPr>
            <a:lvl2pPr marL="742950" indent="-285750" defTabSz="912813" eaLnBrk="0" hangingPunct="0">
              <a:defRPr sz="1900">
                <a:solidFill>
                  <a:schemeClr val="tx1"/>
                </a:solidFill>
                <a:latin typeface="Arial" charset="0"/>
                <a:cs typeface="Arial" charset="0"/>
              </a:defRPr>
            </a:lvl2pPr>
            <a:lvl3pPr marL="1143000" indent="-228600" defTabSz="912813" eaLnBrk="0" hangingPunct="0">
              <a:defRPr sz="1900">
                <a:solidFill>
                  <a:schemeClr val="tx1"/>
                </a:solidFill>
                <a:latin typeface="Arial" charset="0"/>
                <a:cs typeface="Arial" charset="0"/>
              </a:defRPr>
            </a:lvl3pPr>
            <a:lvl4pPr marL="1600200" indent="-228600" defTabSz="912813" eaLnBrk="0" hangingPunct="0">
              <a:defRPr sz="1900">
                <a:solidFill>
                  <a:schemeClr val="tx1"/>
                </a:solidFill>
                <a:latin typeface="Arial" charset="0"/>
                <a:cs typeface="Arial" charset="0"/>
              </a:defRPr>
            </a:lvl4pPr>
            <a:lvl5pPr marL="2057400" indent="-228600" defTabSz="912813"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eaLnBrk="1" fontAlgn="base" hangingPunct="1">
              <a:spcBef>
                <a:spcPct val="0"/>
              </a:spcBef>
              <a:spcAft>
                <a:spcPct val="0"/>
              </a:spcAft>
            </a:pPr>
            <a:r>
              <a:rPr lang="en-GB" sz="1400" b="1" dirty="0">
                <a:solidFill>
                  <a:srgbClr val="00915A"/>
                </a:solidFill>
              </a:rPr>
              <a:t>Breakdown by Sector - 2013 &amp; </a:t>
            </a:r>
            <a:r>
              <a:rPr lang="en-GB" sz="1400" b="1" dirty="0" smtClean="0">
                <a:solidFill>
                  <a:srgbClr val="00915A"/>
                </a:solidFill>
              </a:rPr>
              <a:t>YTD 2014</a:t>
            </a:r>
            <a:endParaRPr lang="en-GB" sz="1400" b="1" dirty="0">
              <a:solidFill>
                <a:srgbClr val="00915A"/>
              </a:solidFill>
            </a:endParaRPr>
          </a:p>
        </p:txBody>
      </p:sp>
      <p:graphicFrame>
        <p:nvGraphicFramePr>
          <p:cNvPr id="16" name="Chart 15"/>
          <p:cNvGraphicFramePr>
            <a:graphicFrameLocks/>
          </p:cNvGraphicFramePr>
          <p:nvPr>
            <p:extLst>
              <p:ext uri="{D42A27DB-BD31-4B8C-83A1-F6EECF244321}">
                <p14:modId xmlns:p14="http://schemas.microsoft.com/office/powerpoint/2010/main" val="1026671569"/>
              </p:ext>
            </p:extLst>
          </p:nvPr>
        </p:nvGraphicFramePr>
        <p:xfrm>
          <a:off x="6365071" y="3933056"/>
          <a:ext cx="2887449" cy="21455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p:cNvGraphicFramePr>
            <a:graphicFrameLocks/>
          </p:cNvGraphicFramePr>
          <p:nvPr>
            <p:extLst>
              <p:ext uri="{D42A27DB-BD31-4B8C-83A1-F6EECF244321}">
                <p14:modId xmlns:p14="http://schemas.microsoft.com/office/powerpoint/2010/main" val="1338992223"/>
              </p:ext>
            </p:extLst>
          </p:nvPr>
        </p:nvGraphicFramePr>
        <p:xfrm>
          <a:off x="3513506" y="4026510"/>
          <a:ext cx="2952328" cy="1958887"/>
        </p:xfrm>
        <a:graphic>
          <a:graphicData uri="http://schemas.openxmlformats.org/drawingml/2006/chart">
            <c:chart xmlns:c="http://schemas.openxmlformats.org/drawingml/2006/chart" xmlns:r="http://schemas.openxmlformats.org/officeDocument/2006/relationships" r:id="rId7"/>
          </a:graphicData>
        </a:graphic>
      </p:graphicFrame>
      <p:sp>
        <p:nvSpPr>
          <p:cNvPr id="18" name="Snip Single Corner Rectangle 17"/>
          <p:cNvSpPr/>
          <p:nvPr/>
        </p:nvSpPr>
        <p:spPr bwMode="auto">
          <a:xfrm>
            <a:off x="395536" y="4653136"/>
            <a:ext cx="3312368" cy="1440160"/>
          </a:xfrm>
          <a:prstGeom prst="snip1Rect">
            <a:avLst/>
          </a:prstGeom>
          <a:solidFill>
            <a:schemeClr val="bg1"/>
          </a:solidFill>
          <a:ln w="19050" cap="flat" cmpd="sng" algn="ctr">
            <a:solidFill>
              <a:srgbClr val="00915A"/>
            </a:solidFill>
            <a:prstDash val="solid"/>
            <a:round/>
            <a:headEnd type="none" w="med" len="med"/>
            <a:tailEnd type="none" w="med" len="med"/>
          </a:ln>
          <a:effectLst/>
        </p:spPr>
        <p:txBody>
          <a:bodyPr vert="horz" wrap="square" lIns="91369" tIns="45685" rIns="91369" bIns="45685" numCol="1" rtlCol="0" anchor="ctr" anchorCtr="0" compatLnSpc="1">
            <a:prstTxWarp prst="textNoShape">
              <a:avLst/>
            </a:prstTxWarp>
          </a:bodyPr>
          <a:lstStyle/>
          <a:p>
            <a:pPr marL="268079" lvl="1" indent="-179248" eaLnBrk="0" fontAlgn="base" hangingPunct="0">
              <a:spcAft>
                <a:spcPts val="600"/>
              </a:spcAft>
              <a:buClr>
                <a:srgbClr val="00915A"/>
              </a:buClr>
              <a:buSzPct val="120000"/>
              <a:buFont typeface="Wingdings" panose="05000000000000000000" pitchFamily="2" charset="2"/>
              <a:buChar char="n"/>
              <a:tabLst>
                <a:tab pos="7791731" algn="r"/>
              </a:tabLst>
              <a:defRPr/>
            </a:pPr>
            <a:r>
              <a:rPr lang="en-GB" sz="1200" dirty="0">
                <a:solidFill>
                  <a:srgbClr val="000000"/>
                </a:solidFill>
                <a:cs typeface="Times New Roman" pitchFamily="18" charset="0"/>
              </a:rPr>
              <a:t>Utility &amp; Energy and Oil &amp; Gas are dominant sectors in both the CEE and the Hungarian syndicated loan </a:t>
            </a:r>
            <a:r>
              <a:rPr lang="en-GB" sz="1200" dirty="0" smtClean="0">
                <a:solidFill>
                  <a:srgbClr val="000000"/>
                </a:solidFill>
                <a:cs typeface="Times New Roman" pitchFamily="18" charset="0"/>
              </a:rPr>
              <a:t>markets</a:t>
            </a:r>
          </a:p>
        </p:txBody>
      </p:sp>
      <p:sp>
        <p:nvSpPr>
          <p:cNvPr id="19" name="TextBox 18"/>
          <p:cNvSpPr txBox="1"/>
          <p:nvPr/>
        </p:nvSpPr>
        <p:spPr>
          <a:xfrm>
            <a:off x="6660232" y="5016324"/>
            <a:ext cx="1152128" cy="246221"/>
          </a:xfrm>
          <a:prstGeom prst="rect">
            <a:avLst/>
          </a:prstGeom>
          <a:noFill/>
        </p:spPr>
        <p:txBody>
          <a:bodyPr wrap="square" lIns="91369" tIns="45685" rIns="91369" bIns="45685" rtlCol="0">
            <a:spAutoFit/>
          </a:bodyPr>
          <a:lstStyle/>
          <a:p>
            <a:pPr algn="ctr"/>
            <a:r>
              <a:rPr lang="en-GB" sz="1000" b="1" dirty="0">
                <a:solidFill>
                  <a:srgbClr val="000000"/>
                </a:solidFill>
              </a:rPr>
              <a:t>Hungary</a:t>
            </a:r>
          </a:p>
        </p:txBody>
      </p:sp>
      <p:sp>
        <p:nvSpPr>
          <p:cNvPr id="20" name="TextBox 19"/>
          <p:cNvSpPr txBox="1"/>
          <p:nvPr/>
        </p:nvSpPr>
        <p:spPr>
          <a:xfrm>
            <a:off x="4113780" y="5001225"/>
            <a:ext cx="1080120" cy="246221"/>
          </a:xfrm>
          <a:prstGeom prst="rect">
            <a:avLst/>
          </a:prstGeom>
          <a:noFill/>
        </p:spPr>
        <p:txBody>
          <a:bodyPr wrap="square" lIns="91369" tIns="45685" rIns="91369" bIns="45685" rtlCol="0">
            <a:spAutoFit/>
          </a:bodyPr>
          <a:lstStyle/>
          <a:p>
            <a:pPr algn="ctr"/>
            <a:r>
              <a:rPr lang="en-GB" sz="1000" b="1" dirty="0">
                <a:solidFill>
                  <a:srgbClr val="000000"/>
                </a:solidFill>
              </a:rPr>
              <a:t>CEE</a:t>
            </a:r>
          </a:p>
        </p:txBody>
      </p:sp>
      <p:cxnSp>
        <p:nvCxnSpPr>
          <p:cNvPr id="21" name="Straight Connector 20"/>
          <p:cNvCxnSpPr/>
          <p:nvPr/>
        </p:nvCxnSpPr>
        <p:spPr bwMode="auto">
          <a:xfrm>
            <a:off x="3964601" y="4149080"/>
            <a:ext cx="4999887"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 name="Straight Connector 3"/>
          <p:cNvCxnSpPr/>
          <p:nvPr/>
        </p:nvCxnSpPr>
        <p:spPr bwMode="auto">
          <a:xfrm>
            <a:off x="5364088" y="2771826"/>
            <a:ext cx="0" cy="64806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2" name="Straight Connector 21"/>
          <p:cNvCxnSpPr/>
          <p:nvPr/>
        </p:nvCxnSpPr>
        <p:spPr bwMode="auto">
          <a:xfrm>
            <a:off x="5793194" y="2771822"/>
            <a:ext cx="0" cy="64806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3" name="Straight Connector 22"/>
          <p:cNvCxnSpPr/>
          <p:nvPr/>
        </p:nvCxnSpPr>
        <p:spPr bwMode="auto">
          <a:xfrm>
            <a:off x="6225242" y="2771822"/>
            <a:ext cx="0" cy="64806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4" name="Straight Connector 23"/>
          <p:cNvCxnSpPr/>
          <p:nvPr/>
        </p:nvCxnSpPr>
        <p:spPr bwMode="auto">
          <a:xfrm>
            <a:off x="6645242" y="2771826"/>
            <a:ext cx="0" cy="64806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5" name="Straight Connector 24"/>
          <p:cNvCxnSpPr/>
          <p:nvPr/>
        </p:nvCxnSpPr>
        <p:spPr bwMode="auto">
          <a:xfrm>
            <a:off x="7077290" y="2771822"/>
            <a:ext cx="0" cy="64806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6" name="Straight Connector 25"/>
          <p:cNvCxnSpPr/>
          <p:nvPr/>
        </p:nvCxnSpPr>
        <p:spPr bwMode="auto">
          <a:xfrm>
            <a:off x="7494348" y="2771822"/>
            <a:ext cx="0" cy="64806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7" name="Straight Connector 26"/>
          <p:cNvCxnSpPr/>
          <p:nvPr/>
        </p:nvCxnSpPr>
        <p:spPr bwMode="auto">
          <a:xfrm>
            <a:off x="7926396" y="2771822"/>
            <a:ext cx="0" cy="64806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cxnSp>
        <p:nvCxnSpPr>
          <p:cNvPr id="28" name="Straight Connector 27"/>
          <p:cNvCxnSpPr/>
          <p:nvPr/>
        </p:nvCxnSpPr>
        <p:spPr bwMode="auto">
          <a:xfrm>
            <a:off x="8373434" y="2771822"/>
            <a:ext cx="0" cy="648068"/>
          </a:xfrm>
          <a:prstGeom prst="line">
            <a:avLst/>
          </a:prstGeom>
          <a:solidFill>
            <a:schemeClr val="accent1"/>
          </a:solidFill>
          <a:ln w="9525" cap="flat" cmpd="sng" algn="ctr">
            <a:solidFill>
              <a:schemeClr val="bg1">
                <a:lumMod val="65000"/>
              </a:schemeClr>
            </a:solidFill>
            <a:prstDash val="dash"/>
            <a:round/>
            <a:headEnd type="none" w="med" len="med"/>
            <a:tailEnd type="none" w="med" len="med"/>
          </a:ln>
          <a:effectLst/>
        </p:spPr>
      </p:cxnSp>
    </p:spTree>
    <p:extLst>
      <p:ext uri="{BB962C8B-B14F-4D97-AF65-F5344CB8AC3E}">
        <p14:creationId xmlns:p14="http://schemas.microsoft.com/office/powerpoint/2010/main" val="268292871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txBox="1">
            <a:spLocks/>
          </p:cNvSpPr>
          <p:nvPr/>
        </p:nvSpPr>
        <p:spPr bwMode="auto">
          <a:xfrm>
            <a:off x="8629205" y="6309185"/>
            <a:ext cx="18297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46150" eaLnBrk="0" hangingPunct="0">
              <a:defRPr sz="1900">
                <a:solidFill>
                  <a:schemeClr val="tx1"/>
                </a:solidFill>
                <a:latin typeface="Arial" charset="0"/>
                <a:cs typeface="Arial" charset="0"/>
              </a:defRPr>
            </a:lvl1pPr>
            <a:lvl2pPr marL="742950" indent="-285750" defTabSz="946150" eaLnBrk="0" hangingPunct="0">
              <a:defRPr sz="1900">
                <a:solidFill>
                  <a:schemeClr val="tx1"/>
                </a:solidFill>
                <a:latin typeface="Arial" charset="0"/>
                <a:cs typeface="Arial" charset="0"/>
              </a:defRPr>
            </a:lvl2pPr>
            <a:lvl3pPr marL="1143000" indent="-228600" defTabSz="946150" eaLnBrk="0" hangingPunct="0">
              <a:defRPr sz="1900">
                <a:solidFill>
                  <a:schemeClr val="tx1"/>
                </a:solidFill>
                <a:latin typeface="Arial" charset="0"/>
                <a:cs typeface="Arial" charset="0"/>
              </a:defRPr>
            </a:lvl3pPr>
            <a:lvl4pPr marL="1600200" indent="-228600" defTabSz="946150" eaLnBrk="0" hangingPunct="0">
              <a:defRPr sz="1900">
                <a:solidFill>
                  <a:schemeClr val="tx1"/>
                </a:solidFill>
                <a:latin typeface="Arial" charset="0"/>
                <a:cs typeface="Arial" charset="0"/>
              </a:defRPr>
            </a:lvl4pPr>
            <a:lvl5pPr marL="2057400" indent="-228600" defTabSz="946150" eaLnBrk="0" hangingPunct="0">
              <a:defRPr sz="1900">
                <a:solidFill>
                  <a:schemeClr val="tx1"/>
                </a:solidFill>
                <a:latin typeface="Arial" charset="0"/>
                <a:cs typeface="Arial" charset="0"/>
              </a:defRPr>
            </a:lvl5pPr>
            <a:lvl6pPr marL="2514600" indent="-228600" defTabSz="946150" eaLnBrk="0" fontAlgn="base" hangingPunct="0">
              <a:spcBef>
                <a:spcPct val="0"/>
              </a:spcBef>
              <a:spcAft>
                <a:spcPct val="0"/>
              </a:spcAft>
              <a:defRPr sz="1900">
                <a:solidFill>
                  <a:schemeClr val="tx1"/>
                </a:solidFill>
                <a:latin typeface="Arial" charset="0"/>
                <a:cs typeface="Arial" charset="0"/>
              </a:defRPr>
            </a:lvl6pPr>
            <a:lvl7pPr marL="2971800" indent="-228600" defTabSz="946150" eaLnBrk="0" fontAlgn="base" hangingPunct="0">
              <a:spcBef>
                <a:spcPct val="0"/>
              </a:spcBef>
              <a:spcAft>
                <a:spcPct val="0"/>
              </a:spcAft>
              <a:defRPr sz="1900">
                <a:solidFill>
                  <a:schemeClr val="tx1"/>
                </a:solidFill>
                <a:latin typeface="Arial" charset="0"/>
                <a:cs typeface="Arial" charset="0"/>
              </a:defRPr>
            </a:lvl7pPr>
            <a:lvl8pPr marL="3429000" indent="-228600" defTabSz="946150" eaLnBrk="0" fontAlgn="base" hangingPunct="0">
              <a:spcBef>
                <a:spcPct val="0"/>
              </a:spcBef>
              <a:spcAft>
                <a:spcPct val="0"/>
              </a:spcAft>
              <a:defRPr sz="1900">
                <a:solidFill>
                  <a:schemeClr val="tx1"/>
                </a:solidFill>
                <a:latin typeface="Arial" charset="0"/>
                <a:cs typeface="Arial" charset="0"/>
              </a:defRPr>
            </a:lvl8pPr>
            <a:lvl9pPr marL="3886200" indent="-228600" defTabSz="946150" eaLnBrk="0" fontAlgn="base" hangingPunct="0">
              <a:spcBef>
                <a:spcPct val="0"/>
              </a:spcBef>
              <a:spcAft>
                <a:spcPct val="0"/>
              </a:spcAft>
              <a:defRPr sz="1900">
                <a:solidFill>
                  <a:schemeClr val="tx1"/>
                </a:solidFill>
                <a:latin typeface="Arial" charset="0"/>
                <a:cs typeface="Arial" charset="0"/>
              </a:defRPr>
            </a:lvl9pPr>
          </a:lstStyle>
          <a:p>
            <a:pPr algn="r" eaLnBrk="1" fontAlgn="base" hangingPunct="1">
              <a:spcBef>
                <a:spcPct val="0"/>
              </a:spcBef>
              <a:spcAft>
                <a:spcPct val="0"/>
              </a:spcAft>
            </a:pPr>
            <a:fld id="{01D20352-853B-4591-ABBF-B1875D1A5A79}" type="slidenum">
              <a:rPr lang="en-GB" sz="800">
                <a:solidFill>
                  <a:srgbClr val="000000"/>
                </a:solidFill>
              </a:rPr>
              <a:pPr algn="r" eaLnBrk="1" fontAlgn="base" hangingPunct="1">
                <a:spcBef>
                  <a:spcPct val="0"/>
                </a:spcBef>
                <a:spcAft>
                  <a:spcPct val="0"/>
                </a:spcAft>
              </a:pPr>
              <a:t>5</a:t>
            </a:fld>
            <a:endParaRPr lang="en-GB" sz="800">
              <a:solidFill>
                <a:srgbClr val="000000"/>
              </a:solidFill>
            </a:endParaRPr>
          </a:p>
        </p:txBody>
      </p:sp>
      <p:sp>
        <p:nvSpPr>
          <p:cNvPr id="46089" name="Text Box 2"/>
          <p:cNvSpPr txBox="1">
            <a:spLocks noChangeArrowheads="1"/>
          </p:cNvSpPr>
          <p:nvPr>
            <p:custDataLst>
              <p:tags r:id="rId1"/>
            </p:custDataLst>
          </p:nvPr>
        </p:nvSpPr>
        <p:spPr bwMode="auto">
          <a:xfrm>
            <a:off x="651029" y="617479"/>
            <a:ext cx="5073100" cy="288000"/>
          </a:xfrm>
          <a:prstGeom prst="rect">
            <a:avLst/>
          </a:prstGeom>
          <a:noFill/>
          <a:ln>
            <a:noFill/>
          </a:ln>
          <a:extLst/>
        </p:spPr>
        <p:txBody>
          <a:bodyPr lIns="0" tIns="16771" rIns="0" bIns="16771" anchor="ctr"/>
          <a:lstStyle>
            <a:lvl1pPr indent="88900" defTabSz="912813" eaLnBrk="0" hangingPunct="0">
              <a:defRPr sz="1900">
                <a:solidFill>
                  <a:schemeClr val="tx1"/>
                </a:solidFill>
                <a:latin typeface="Arial" charset="0"/>
                <a:cs typeface="Arial" charset="0"/>
              </a:defRPr>
            </a:lvl1pPr>
            <a:lvl2pPr marL="742950" indent="-285750" defTabSz="912813" eaLnBrk="0" hangingPunct="0">
              <a:defRPr sz="1900">
                <a:solidFill>
                  <a:schemeClr val="tx1"/>
                </a:solidFill>
                <a:latin typeface="Arial" charset="0"/>
                <a:cs typeface="Arial" charset="0"/>
              </a:defRPr>
            </a:lvl2pPr>
            <a:lvl3pPr marL="1143000" indent="-228600" defTabSz="912813" eaLnBrk="0" hangingPunct="0">
              <a:defRPr sz="1900">
                <a:solidFill>
                  <a:schemeClr val="tx1"/>
                </a:solidFill>
                <a:latin typeface="Arial" charset="0"/>
                <a:cs typeface="Arial" charset="0"/>
              </a:defRPr>
            </a:lvl3pPr>
            <a:lvl4pPr marL="1600200" indent="-228600" defTabSz="912813" eaLnBrk="0" hangingPunct="0">
              <a:defRPr sz="1900">
                <a:solidFill>
                  <a:schemeClr val="tx1"/>
                </a:solidFill>
                <a:latin typeface="Arial" charset="0"/>
                <a:cs typeface="Arial" charset="0"/>
              </a:defRPr>
            </a:lvl4pPr>
            <a:lvl5pPr marL="2057400" indent="-228600" defTabSz="912813"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eaLnBrk="1" fontAlgn="base" hangingPunct="1">
              <a:spcBef>
                <a:spcPct val="0"/>
              </a:spcBef>
              <a:spcAft>
                <a:spcPct val="0"/>
              </a:spcAft>
            </a:pPr>
            <a:r>
              <a:rPr lang="en-GB" sz="1400" b="1" dirty="0">
                <a:solidFill>
                  <a:srgbClr val="00915A"/>
                </a:solidFill>
              </a:rPr>
              <a:t>Breakdown by Purpose - 2013 &amp; </a:t>
            </a:r>
            <a:r>
              <a:rPr lang="en-GB" sz="1400" b="1" dirty="0" smtClean="0">
                <a:solidFill>
                  <a:srgbClr val="00915A"/>
                </a:solidFill>
              </a:rPr>
              <a:t>YTD 2014</a:t>
            </a:r>
            <a:endParaRPr lang="en-GB" sz="1400" b="1" dirty="0">
              <a:solidFill>
                <a:srgbClr val="00915A"/>
              </a:solidFill>
            </a:endParaRPr>
          </a:p>
        </p:txBody>
      </p:sp>
      <p:sp>
        <p:nvSpPr>
          <p:cNvPr id="83" name="Text Box 10"/>
          <p:cNvSpPr txBox="1">
            <a:spLocks noChangeArrowheads="1"/>
          </p:cNvSpPr>
          <p:nvPr/>
        </p:nvSpPr>
        <p:spPr bwMode="auto">
          <a:xfrm>
            <a:off x="599889" y="2780928"/>
            <a:ext cx="35400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eaLnBrk="0" fontAlgn="base" hangingPunct="0">
              <a:spcBef>
                <a:spcPct val="0"/>
              </a:spcBef>
              <a:spcAft>
                <a:spcPct val="0"/>
              </a:spcAft>
              <a:defRPr sz="1900">
                <a:solidFill>
                  <a:schemeClr val="tx1"/>
                </a:solidFill>
                <a:latin typeface="Arial" charset="0"/>
                <a:cs typeface="Arial" charset="0"/>
              </a:defRPr>
            </a:lvl6pPr>
            <a:lvl7pPr marL="2971800" indent="-228600" eaLnBrk="0" fontAlgn="base" hangingPunct="0">
              <a:spcBef>
                <a:spcPct val="0"/>
              </a:spcBef>
              <a:spcAft>
                <a:spcPct val="0"/>
              </a:spcAft>
              <a:defRPr sz="1900">
                <a:solidFill>
                  <a:schemeClr val="tx1"/>
                </a:solidFill>
                <a:latin typeface="Arial" charset="0"/>
                <a:cs typeface="Arial" charset="0"/>
              </a:defRPr>
            </a:lvl7pPr>
            <a:lvl8pPr marL="3429000" indent="-228600" eaLnBrk="0" fontAlgn="base" hangingPunct="0">
              <a:spcBef>
                <a:spcPct val="0"/>
              </a:spcBef>
              <a:spcAft>
                <a:spcPct val="0"/>
              </a:spcAft>
              <a:defRPr sz="1900">
                <a:solidFill>
                  <a:schemeClr val="tx1"/>
                </a:solidFill>
                <a:latin typeface="Arial" charset="0"/>
                <a:cs typeface="Arial" charset="0"/>
              </a:defRPr>
            </a:lvl8pPr>
            <a:lvl9pPr marL="3886200" indent="-228600" eaLnBrk="0" fontAlgn="base" hangingPunct="0">
              <a:spcBef>
                <a:spcPct val="0"/>
              </a:spcBef>
              <a:spcAft>
                <a:spcPct val="0"/>
              </a:spcAft>
              <a:defRPr sz="1900">
                <a:solidFill>
                  <a:schemeClr val="tx1"/>
                </a:solidFill>
                <a:latin typeface="Arial" charset="0"/>
                <a:cs typeface="Arial" charset="0"/>
              </a:defRPr>
            </a:lvl9pPr>
          </a:lstStyle>
          <a:p>
            <a:pPr fontAlgn="base">
              <a:spcBef>
                <a:spcPct val="50000"/>
              </a:spcBef>
              <a:spcAft>
                <a:spcPct val="0"/>
              </a:spcAft>
            </a:pPr>
            <a:r>
              <a:rPr lang="en-GB" sz="800" i="1" dirty="0">
                <a:solidFill>
                  <a:srgbClr val="000000"/>
                </a:solidFill>
                <a:latin typeface="Arial Narrow" pitchFamily="34" charset="0"/>
              </a:rPr>
              <a:t>Source: </a:t>
            </a:r>
            <a:r>
              <a:rPr lang="en-GB" sz="800" i="1" dirty="0" err="1">
                <a:solidFill>
                  <a:srgbClr val="000000"/>
                </a:solidFill>
                <a:latin typeface="Arial Narrow" pitchFamily="34" charset="0"/>
              </a:rPr>
              <a:t>Dealogic</a:t>
            </a:r>
            <a:r>
              <a:rPr lang="en-GB" sz="800" i="1" dirty="0">
                <a:solidFill>
                  <a:srgbClr val="000000"/>
                </a:solidFill>
                <a:latin typeface="Arial Narrow" pitchFamily="34" charset="0"/>
              </a:rPr>
              <a:t> Loan Analytics, 2014 </a:t>
            </a:r>
          </a:p>
        </p:txBody>
      </p:sp>
      <p:sp>
        <p:nvSpPr>
          <p:cNvPr id="35" name="Rectangle 23"/>
          <p:cNvSpPr txBox="1">
            <a:spLocks noChangeArrowheads="1"/>
          </p:cNvSpPr>
          <p:nvPr/>
        </p:nvSpPr>
        <p:spPr bwMode="auto">
          <a:xfrm>
            <a:off x="708644" y="205619"/>
            <a:ext cx="7135948" cy="28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defTabSz="942975" rtl="0" eaLnBrk="0" fontAlgn="base" hangingPunct="0">
              <a:spcBef>
                <a:spcPct val="0"/>
              </a:spcBef>
              <a:spcAft>
                <a:spcPct val="0"/>
              </a:spcAft>
              <a:defRPr b="1">
                <a:solidFill>
                  <a:schemeClr val="tx2"/>
                </a:solidFill>
                <a:latin typeface="+mj-lt"/>
                <a:ea typeface="+mj-ea"/>
                <a:cs typeface="+mj-cs"/>
              </a:defRPr>
            </a:lvl1pPr>
            <a:lvl2pPr algn="l" defTabSz="942975" rtl="0" eaLnBrk="0" fontAlgn="base" hangingPunct="0">
              <a:spcBef>
                <a:spcPct val="0"/>
              </a:spcBef>
              <a:spcAft>
                <a:spcPct val="0"/>
              </a:spcAft>
              <a:defRPr b="1">
                <a:solidFill>
                  <a:schemeClr val="tx2"/>
                </a:solidFill>
                <a:latin typeface="Arial" charset="0"/>
                <a:cs typeface="Arial" charset="0"/>
              </a:defRPr>
            </a:lvl2pPr>
            <a:lvl3pPr algn="l" defTabSz="942975" rtl="0" eaLnBrk="0" fontAlgn="base" hangingPunct="0">
              <a:spcBef>
                <a:spcPct val="0"/>
              </a:spcBef>
              <a:spcAft>
                <a:spcPct val="0"/>
              </a:spcAft>
              <a:defRPr b="1">
                <a:solidFill>
                  <a:schemeClr val="tx2"/>
                </a:solidFill>
                <a:latin typeface="Arial" charset="0"/>
                <a:cs typeface="Arial" charset="0"/>
              </a:defRPr>
            </a:lvl3pPr>
            <a:lvl4pPr algn="l" defTabSz="942975" rtl="0" eaLnBrk="0" fontAlgn="base" hangingPunct="0">
              <a:spcBef>
                <a:spcPct val="0"/>
              </a:spcBef>
              <a:spcAft>
                <a:spcPct val="0"/>
              </a:spcAft>
              <a:defRPr b="1">
                <a:solidFill>
                  <a:schemeClr val="tx2"/>
                </a:solidFill>
                <a:latin typeface="Arial" charset="0"/>
                <a:cs typeface="Arial" charset="0"/>
              </a:defRPr>
            </a:lvl4pPr>
            <a:lvl5pPr algn="l" defTabSz="942975" rtl="0" eaLnBrk="0" fontAlgn="base" hangingPunct="0">
              <a:spcBef>
                <a:spcPct val="0"/>
              </a:spcBef>
              <a:spcAft>
                <a:spcPct val="0"/>
              </a:spcAft>
              <a:defRPr b="1">
                <a:solidFill>
                  <a:schemeClr val="tx2"/>
                </a:solidFill>
                <a:latin typeface="Arial" charset="0"/>
                <a:cs typeface="Arial" charset="0"/>
              </a:defRPr>
            </a:lvl5pPr>
            <a:lvl6pPr marL="456925" algn="l" defTabSz="945578" rtl="0" fontAlgn="base">
              <a:spcBef>
                <a:spcPct val="0"/>
              </a:spcBef>
              <a:spcAft>
                <a:spcPct val="0"/>
              </a:spcAft>
              <a:defRPr b="1">
                <a:solidFill>
                  <a:schemeClr val="tx2"/>
                </a:solidFill>
                <a:latin typeface="Arial" charset="0"/>
                <a:cs typeface="Arial" charset="0"/>
              </a:defRPr>
            </a:lvl6pPr>
            <a:lvl7pPr marL="913847" algn="l" defTabSz="945578" rtl="0" fontAlgn="base">
              <a:spcBef>
                <a:spcPct val="0"/>
              </a:spcBef>
              <a:spcAft>
                <a:spcPct val="0"/>
              </a:spcAft>
              <a:defRPr b="1">
                <a:solidFill>
                  <a:schemeClr val="tx2"/>
                </a:solidFill>
                <a:latin typeface="Arial" charset="0"/>
                <a:cs typeface="Arial" charset="0"/>
              </a:defRPr>
            </a:lvl7pPr>
            <a:lvl8pPr marL="1370774" algn="l" defTabSz="945578" rtl="0" fontAlgn="base">
              <a:spcBef>
                <a:spcPct val="0"/>
              </a:spcBef>
              <a:spcAft>
                <a:spcPct val="0"/>
              </a:spcAft>
              <a:defRPr b="1">
                <a:solidFill>
                  <a:schemeClr val="tx2"/>
                </a:solidFill>
                <a:latin typeface="Arial" charset="0"/>
                <a:cs typeface="Arial" charset="0"/>
              </a:defRPr>
            </a:lvl8pPr>
            <a:lvl9pPr marL="1827692" algn="l" defTabSz="945578" rtl="0" fontAlgn="base">
              <a:spcBef>
                <a:spcPct val="0"/>
              </a:spcBef>
              <a:spcAft>
                <a:spcPct val="0"/>
              </a:spcAft>
              <a:defRPr b="1">
                <a:solidFill>
                  <a:schemeClr val="tx2"/>
                </a:solidFill>
                <a:latin typeface="Arial" charset="0"/>
                <a:cs typeface="Arial" charset="0"/>
              </a:defRPr>
            </a:lvl9pPr>
          </a:lstStyle>
          <a:p>
            <a:pPr defTabSz="878899" eaLnBrk="1" hangingPunct="1">
              <a:defRPr/>
            </a:pPr>
            <a:r>
              <a:rPr lang="en-GB" dirty="0" smtClean="0">
                <a:solidFill>
                  <a:srgbClr val="000000"/>
                </a:solidFill>
              </a:rPr>
              <a:t>Hungarian vs. CEE Syndicated </a:t>
            </a:r>
            <a:r>
              <a:rPr lang="en-GB" dirty="0">
                <a:solidFill>
                  <a:srgbClr val="000000"/>
                </a:solidFill>
              </a:rPr>
              <a:t>Loan </a:t>
            </a:r>
            <a:r>
              <a:rPr lang="en-GB" dirty="0" smtClean="0">
                <a:solidFill>
                  <a:srgbClr val="000000"/>
                </a:solidFill>
              </a:rPr>
              <a:t>Markets </a:t>
            </a:r>
            <a:endParaRPr lang="en-GB" dirty="0">
              <a:solidFill>
                <a:srgbClr val="000000"/>
              </a:solidFill>
            </a:endParaRPr>
          </a:p>
        </p:txBody>
      </p:sp>
      <p:cxnSp>
        <p:nvCxnSpPr>
          <p:cNvPr id="20" name="Straight Connector 19"/>
          <p:cNvCxnSpPr/>
          <p:nvPr/>
        </p:nvCxnSpPr>
        <p:spPr bwMode="auto">
          <a:xfrm>
            <a:off x="611560" y="905511"/>
            <a:ext cx="509849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7" name="Snip Single Corner Rectangle 36"/>
          <p:cNvSpPr/>
          <p:nvPr/>
        </p:nvSpPr>
        <p:spPr bwMode="auto">
          <a:xfrm>
            <a:off x="6012162" y="908720"/>
            <a:ext cx="2880318" cy="1800200"/>
          </a:xfrm>
          <a:prstGeom prst="snip1Rect">
            <a:avLst>
              <a:gd name="adj" fmla="val 10749"/>
            </a:avLst>
          </a:prstGeom>
          <a:solidFill>
            <a:schemeClr val="bg1"/>
          </a:solidFill>
          <a:ln w="19050" cap="flat" cmpd="sng" algn="ctr">
            <a:solidFill>
              <a:srgbClr val="00915A"/>
            </a:solidFill>
            <a:prstDash val="solid"/>
            <a:round/>
            <a:headEnd type="none" w="med" len="med"/>
            <a:tailEnd type="none" w="med" len="med"/>
          </a:ln>
          <a:effectLst/>
        </p:spPr>
        <p:txBody>
          <a:bodyPr vert="horz" wrap="square" lIns="91369" tIns="45685" rIns="91369" bIns="45685" numCol="1" rtlCol="0" anchor="t" anchorCtr="0" compatLnSpc="1">
            <a:prstTxWarp prst="textNoShape">
              <a:avLst/>
            </a:prstTxWarp>
          </a:bodyPr>
          <a:lstStyle/>
          <a:p>
            <a:pPr marL="268079" lvl="1" indent="-179248" eaLnBrk="0" fontAlgn="base" hangingPunct="0">
              <a:spcAft>
                <a:spcPts val="600"/>
              </a:spcAft>
              <a:buClr>
                <a:srgbClr val="00915A"/>
              </a:buClr>
              <a:buSzPct val="120000"/>
              <a:buFont typeface="Wingdings" panose="05000000000000000000" pitchFamily="2" charset="2"/>
              <a:buChar char="n"/>
              <a:tabLst>
                <a:tab pos="7791731" algn="r"/>
              </a:tabLst>
              <a:defRPr/>
            </a:pPr>
            <a:r>
              <a:rPr lang="en-GB" sz="1200" dirty="0">
                <a:solidFill>
                  <a:srgbClr val="000000"/>
                </a:solidFill>
                <a:cs typeface="Times New Roman" pitchFamily="18" charset="0"/>
              </a:rPr>
              <a:t>CEE and Hungarian loan </a:t>
            </a:r>
            <a:r>
              <a:rPr lang="en-GB" sz="1200" dirty="0" smtClean="0">
                <a:solidFill>
                  <a:srgbClr val="000000"/>
                </a:solidFill>
                <a:cs typeface="Times New Roman" pitchFamily="18" charset="0"/>
              </a:rPr>
              <a:t>markets were both </a:t>
            </a:r>
            <a:r>
              <a:rPr lang="en-GB" sz="1200" dirty="0">
                <a:solidFill>
                  <a:srgbClr val="000000"/>
                </a:solidFill>
                <a:cs typeface="Times New Roman" pitchFamily="18" charset="0"/>
              </a:rPr>
              <a:t>dominated by </a:t>
            </a:r>
            <a:r>
              <a:rPr lang="en-GB" sz="1200" dirty="0" err="1">
                <a:solidFill>
                  <a:srgbClr val="000000"/>
                </a:solidFill>
                <a:cs typeface="Times New Roman" pitchFamily="18" charset="0"/>
              </a:rPr>
              <a:t>refinancings</a:t>
            </a:r>
            <a:r>
              <a:rPr lang="en-GB" sz="1200" dirty="0">
                <a:solidFill>
                  <a:srgbClr val="000000"/>
                </a:solidFill>
                <a:cs typeface="Times New Roman" pitchFamily="18" charset="0"/>
              </a:rPr>
              <a:t> in 2013 &amp; </a:t>
            </a:r>
            <a:r>
              <a:rPr lang="en-GB" sz="1200" dirty="0" smtClean="0">
                <a:solidFill>
                  <a:srgbClr val="000000"/>
                </a:solidFill>
                <a:cs typeface="Times New Roman" pitchFamily="18" charset="0"/>
              </a:rPr>
              <a:t>YTD 2014</a:t>
            </a:r>
            <a:endParaRPr lang="en-GB" sz="1200" dirty="0">
              <a:solidFill>
                <a:srgbClr val="000000"/>
              </a:solidFill>
              <a:cs typeface="Times New Roman" pitchFamily="18" charset="0"/>
            </a:endParaRPr>
          </a:p>
          <a:p>
            <a:pPr marL="268079" lvl="1" indent="-179248" eaLnBrk="0" fontAlgn="base" hangingPunct="0">
              <a:spcAft>
                <a:spcPts val="600"/>
              </a:spcAft>
              <a:buClr>
                <a:srgbClr val="00915A"/>
              </a:buClr>
              <a:buSzPct val="120000"/>
              <a:buFont typeface="Wingdings" panose="05000000000000000000" pitchFamily="2" charset="2"/>
              <a:buChar char="n"/>
              <a:tabLst>
                <a:tab pos="7791731" algn="r"/>
              </a:tabLst>
              <a:defRPr/>
            </a:pPr>
            <a:r>
              <a:rPr lang="en-GB" sz="1200" dirty="0">
                <a:solidFill>
                  <a:srgbClr val="000000"/>
                </a:solidFill>
                <a:cs typeface="Times New Roman" pitchFamily="18" charset="0"/>
              </a:rPr>
              <a:t>However, less Hungarian borrowers accessed the syndicated loan </a:t>
            </a:r>
            <a:r>
              <a:rPr lang="en-GB" sz="1200" dirty="0" smtClean="0">
                <a:solidFill>
                  <a:srgbClr val="000000"/>
                </a:solidFill>
                <a:cs typeface="Times New Roman" pitchFamily="18" charset="0"/>
              </a:rPr>
              <a:t>market </a:t>
            </a:r>
            <a:r>
              <a:rPr lang="en-GB" sz="1200" dirty="0">
                <a:solidFill>
                  <a:srgbClr val="000000"/>
                </a:solidFill>
                <a:cs typeface="Times New Roman" pitchFamily="18" charset="0"/>
              </a:rPr>
              <a:t>for Event Driven transactions</a:t>
            </a:r>
          </a:p>
          <a:p>
            <a:pPr marL="268079" lvl="1" indent="-179248" eaLnBrk="0" fontAlgn="base" hangingPunct="0">
              <a:spcAft>
                <a:spcPts val="600"/>
              </a:spcAft>
              <a:buClr>
                <a:srgbClr val="00915A"/>
              </a:buClr>
              <a:buSzPct val="120000"/>
              <a:buFont typeface="Wingdings" panose="05000000000000000000" pitchFamily="2" charset="2"/>
              <a:buChar char="n"/>
              <a:tabLst>
                <a:tab pos="7791731" algn="r"/>
              </a:tabLst>
              <a:defRPr/>
            </a:pPr>
            <a:endParaRPr lang="en-GB" sz="1200" dirty="0">
              <a:solidFill>
                <a:srgbClr val="000000"/>
              </a:solidFill>
              <a:cs typeface="Times New Roman" pitchFamily="18" charset="0"/>
            </a:endParaRPr>
          </a:p>
        </p:txBody>
      </p:sp>
      <p:graphicFrame>
        <p:nvGraphicFramePr>
          <p:cNvPr id="38" name="Chart 37"/>
          <p:cNvGraphicFramePr>
            <a:graphicFrameLocks/>
          </p:cNvGraphicFramePr>
          <p:nvPr>
            <p:extLst>
              <p:ext uri="{D42A27DB-BD31-4B8C-83A1-F6EECF244321}">
                <p14:modId xmlns:p14="http://schemas.microsoft.com/office/powerpoint/2010/main" val="3165915499"/>
              </p:ext>
            </p:extLst>
          </p:nvPr>
        </p:nvGraphicFramePr>
        <p:xfrm>
          <a:off x="2915816" y="764704"/>
          <a:ext cx="3096344" cy="1944215"/>
        </p:xfrm>
        <a:graphic>
          <a:graphicData uri="http://schemas.openxmlformats.org/drawingml/2006/chart">
            <c:chart xmlns:c="http://schemas.openxmlformats.org/drawingml/2006/chart" xmlns:r="http://schemas.openxmlformats.org/officeDocument/2006/relationships" r:id="rId6"/>
          </a:graphicData>
        </a:graphic>
      </p:graphicFrame>
      <p:sp>
        <p:nvSpPr>
          <p:cNvPr id="39" name="TextBox 38"/>
          <p:cNvSpPr txBox="1"/>
          <p:nvPr/>
        </p:nvSpPr>
        <p:spPr>
          <a:xfrm>
            <a:off x="3552912" y="1685708"/>
            <a:ext cx="1152128" cy="246221"/>
          </a:xfrm>
          <a:prstGeom prst="rect">
            <a:avLst/>
          </a:prstGeom>
          <a:noFill/>
        </p:spPr>
        <p:txBody>
          <a:bodyPr wrap="square" lIns="91369" tIns="45685" rIns="91369" bIns="45685" rtlCol="0">
            <a:spAutoFit/>
          </a:bodyPr>
          <a:lstStyle/>
          <a:p>
            <a:pPr algn="ctr"/>
            <a:r>
              <a:rPr lang="en-GB" sz="1000" b="1" dirty="0">
                <a:solidFill>
                  <a:srgbClr val="000000"/>
                </a:solidFill>
              </a:rPr>
              <a:t>Hungary</a:t>
            </a:r>
          </a:p>
        </p:txBody>
      </p:sp>
      <p:sp>
        <p:nvSpPr>
          <p:cNvPr id="40" name="TextBox 39"/>
          <p:cNvSpPr txBox="1"/>
          <p:nvPr/>
        </p:nvSpPr>
        <p:spPr>
          <a:xfrm>
            <a:off x="821997" y="1714854"/>
            <a:ext cx="1080120" cy="246221"/>
          </a:xfrm>
          <a:prstGeom prst="rect">
            <a:avLst/>
          </a:prstGeom>
          <a:noFill/>
        </p:spPr>
        <p:txBody>
          <a:bodyPr wrap="square" lIns="91369" tIns="45685" rIns="91369" bIns="45685" rtlCol="0">
            <a:spAutoFit/>
          </a:bodyPr>
          <a:lstStyle/>
          <a:p>
            <a:pPr algn="ctr"/>
            <a:r>
              <a:rPr lang="en-GB" sz="1000" b="1" dirty="0">
                <a:solidFill>
                  <a:srgbClr val="000000"/>
                </a:solidFill>
              </a:rPr>
              <a:t>CEE</a:t>
            </a:r>
          </a:p>
        </p:txBody>
      </p:sp>
      <p:graphicFrame>
        <p:nvGraphicFramePr>
          <p:cNvPr id="41" name="Chart 40"/>
          <p:cNvGraphicFramePr>
            <a:graphicFrameLocks/>
          </p:cNvGraphicFramePr>
          <p:nvPr>
            <p:extLst>
              <p:ext uri="{D42A27DB-BD31-4B8C-83A1-F6EECF244321}">
                <p14:modId xmlns:p14="http://schemas.microsoft.com/office/powerpoint/2010/main" val="3087284422"/>
              </p:ext>
            </p:extLst>
          </p:nvPr>
        </p:nvGraphicFramePr>
        <p:xfrm>
          <a:off x="276596" y="1067142"/>
          <a:ext cx="3024336" cy="1590675"/>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 Box 2"/>
          <p:cNvSpPr txBox="1">
            <a:spLocks noChangeArrowheads="1"/>
          </p:cNvSpPr>
          <p:nvPr>
            <p:custDataLst>
              <p:tags r:id="rId2"/>
            </p:custDataLst>
          </p:nvPr>
        </p:nvSpPr>
        <p:spPr bwMode="auto">
          <a:xfrm>
            <a:off x="395535" y="3131862"/>
            <a:ext cx="5314523" cy="288000"/>
          </a:xfrm>
          <a:prstGeom prst="rect">
            <a:avLst/>
          </a:prstGeom>
          <a:noFill/>
          <a:ln>
            <a:noFill/>
          </a:ln>
          <a:extLst/>
        </p:spPr>
        <p:txBody>
          <a:bodyPr lIns="0" tIns="17375" rIns="0" bIns="17375" anchor="ctr"/>
          <a:lstStyle>
            <a:lvl1pPr indent="88900" defTabSz="912813" eaLnBrk="0" hangingPunct="0">
              <a:defRPr sz="1900">
                <a:solidFill>
                  <a:schemeClr val="tx1"/>
                </a:solidFill>
                <a:latin typeface="Arial" charset="0"/>
                <a:cs typeface="Arial" charset="0"/>
              </a:defRPr>
            </a:lvl1pPr>
            <a:lvl2pPr marL="742950" indent="-285750" defTabSz="912813" eaLnBrk="0" hangingPunct="0">
              <a:defRPr sz="1900">
                <a:solidFill>
                  <a:schemeClr val="tx1"/>
                </a:solidFill>
                <a:latin typeface="Arial" charset="0"/>
                <a:cs typeface="Arial" charset="0"/>
              </a:defRPr>
            </a:lvl2pPr>
            <a:lvl3pPr marL="1143000" indent="-228600" defTabSz="912813" eaLnBrk="0" hangingPunct="0">
              <a:defRPr sz="1900">
                <a:solidFill>
                  <a:schemeClr val="tx1"/>
                </a:solidFill>
                <a:latin typeface="Arial" charset="0"/>
                <a:cs typeface="Arial" charset="0"/>
              </a:defRPr>
            </a:lvl3pPr>
            <a:lvl4pPr marL="1600200" indent="-228600" defTabSz="912813" eaLnBrk="0" hangingPunct="0">
              <a:defRPr sz="1900">
                <a:solidFill>
                  <a:schemeClr val="tx1"/>
                </a:solidFill>
                <a:latin typeface="Arial" charset="0"/>
                <a:cs typeface="Arial" charset="0"/>
              </a:defRPr>
            </a:lvl4pPr>
            <a:lvl5pPr marL="2057400" indent="-228600" defTabSz="912813"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eaLnBrk="1" fontAlgn="base" hangingPunct="1">
              <a:spcBef>
                <a:spcPct val="0"/>
              </a:spcBef>
              <a:spcAft>
                <a:spcPct val="0"/>
              </a:spcAft>
            </a:pPr>
            <a:r>
              <a:rPr lang="en-GB" sz="1400" b="1" dirty="0">
                <a:solidFill>
                  <a:srgbClr val="00915A"/>
                </a:solidFill>
              </a:rPr>
              <a:t>Breakdown by Tenor &amp; Currency - 2013 &amp; </a:t>
            </a:r>
            <a:r>
              <a:rPr lang="en-GB" sz="1400" b="1" dirty="0" smtClean="0">
                <a:solidFill>
                  <a:srgbClr val="00915A"/>
                </a:solidFill>
              </a:rPr>
              <a:t>YTD 2014</a:t>
            </a:r>
            <a:endParaRPr lang="en-GB" sz="1400" b="1" dirty="0">
              <a:solidFill>
                <a:srgbClr val="00915A"/>
              </a:solidFill>
            </a:endParaRPr>
          </a:p>
        </p:txBody>
      </p:sp>
      <p:cxnSp>
        <p:nvCxnSpPr>
          <p:cNvPr id="22" name="Straight Connector 21"/>
          <p:cNvCxnSpPr/>
          <p:nvPr/>
        </p:nvCxnSpPr>
        <p:spPr bwMode="auto">
          <a:xfrm>
            <a:off x="539552" y="3419830"/>
            <a:ext cx="51705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23" name="Chart 22"/>
          <p:cNvGraphicFramePr>
            <a:graphicFrameLocks/>
          </p:cNvGraphicFramePr>
          <p:nvPr>
            <p:extLst>
              <p:ext uri="{D42A27DB-BD31-4B8C-83A1-F6EECF244321}">
                <p14:modId xmlns:p14="http://schemas.microsoft.com/office/powerpoint/2010/main" val="140509617"/>
              </p:ext>
            </p:extLst>
          </p:nvPr>
        </p:nvGraphicFramePr>
        <p:xfrm>
          <a:off x="412274" y="3356992"/>
          <a:ext cx="2304000" cy="261319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5" name="Chart 24"/>
          <p:cNvGraphicFramePr>
            <a:graphicFrameLocks/>
          </p:cNvGraphicFramePr>
          <p:nvPr>
            <p:extLst>
              <p:ext uri="{D42A27DB-BD31-4B8C-83A1-F6EECF244321}">
                <p14:modId xmlns:p14="http://schemas.microsoft.com/office/powerpoint/2010/main" val="135446009"/>
              </p:ext>
            </p:extLst>
          </p:nvPr>
        </p:nvGraphicFramePr>
        <p:xfrm>
          <a:off x="2915819" y="3356992"/>
          <a:ext cx="2304256" cy="2613194"/>
        </p:xfrm>
        <a:graphic>
          <a:graphicData uri="http://schemas.openxmlformats.org/drawingml/2006/chart">
            <c:chart xmlns:c="http://schemas.openxmlformats.org/drawingml/2006/chart" xmlns:r="http://schemas.openxmlformats.org/officeDocument/2006/relationships" r:id="rId9"/>
          </a:graphicData>
        </a:graphic>
      </p:graphicFrame>
      <p:sp>
        <p:nvSpPr>
          <p:cNvPr id="27" name="TextBox 26"/>
          <p:cNvSpPr txBox="1"/>
          <p:nvPr/>
        </p:nvSpPr>
        <p:spPr>
          <a:xfrm>
            <a:off x="1043611" y="4519926"/>
            <a:ext cx="1080120" cy="246221"/>
          </a:xfrm>
          <a:prstGeom prst="rect">
            <a:avLst/>
          </a:prstGeom>
          <a:noFill/>
        </p:spPr>
        <p:txBody>
          <a:bodyPr wrap="square" lIns="91369" tIns="45685" rIns="91369" bIns="45685" rtlCol="0">
            <a:spAutoFit/>
          </a:bodyPr>
          <a:lstStyle/>
          <a:p>
            <a:pPr algn="ctr"/>
            <a:r>
              <a:rPr lang="en-GB" sz="1000" b="1" dirty="0"/>
              <a:t>CEE</a:t>
            </a:r>
          </a:p>
        </p:txBody>
      </p:sp>
      <p:sp>
        <p:nvSpPr>
          <p:cNvPr id="28" name="TextBox 27"/>
          <p:cNvSpPr txBox="1"/>
          <p:nvPr/>
        </p:nvSpPr>
        <p:spPr>
          <a:xfrm>
            <a:off x="1007607" y="3505308"/>
            <a:ext cx="1152128" cy="246221"/>
          </a:xfrm>
          <a:prstGeom prst="rect">
            <a:avLst/>
          </a:prstGeom>
          <a:noFill/>
        </p:spPr>
        <p:txBody>
          <a:bodyPr wrap="square" lIns="91369" tIns="45685" rIns="91369" bIns="45685" rtlCol="0">
            <a:spAutoFit/>
          </a:bodyPr>
          <a:lstStyle/>
          <a:p>
            <a:pPr algn="ctr"/>
            <a:r>
              <a:rPr lang="en-GB" sz="1000" b="1" dirty="0" smtClean="0"/>
              <a:t>Hungary</a:t>
            </a:r>
            <a:endParaRPr lang="en-GB" sz="1000" b="1" dirty="0"/>
          </a:p>
        </p:txBody>
      </p:sp>
      <p:sp>
        <p:nvSpPr>
          <p:cNvPr id="30" name="TextBox 29"/>
          <p:cNvSpPr txBox="1"/>
          <p:nvPr/>
        </p:nvSpPr>
        <p:spPr>
          <a:xfrm>
            <a:off x="3491883" y="4519926"/>
            <a:ext cx="1080120" cy="246221"/>
          </a:xfrm>
          <a:prstGeom prst="rect">
            <a:avLst/>
          </a:prstGeom>
          <a:noFill/>
        </p:spPr>
        <p:txBody>
          <a:bodyPr wrap="square" lIns="91369" tIns="45685" rIns="91369" bIns="45685" rtlCol="0">
            <a:spAutoFit/>
          </a:bodyPr>
          <a:lstStyle/>
          <a:p>
            <a:pPr algn="ctr"/>
            <a:r>
              <a:rPr lang="en-GB" sz="1000" b="1" dirty="0"/>
              <a:t>CEE</a:t>
            </a:r>
          </a:p>
        </p:txBody>
      </p:sp>
      <p:sp>
        <p:nvSpPr>
          <p:cNvPr id="32" name="TextBox 31"/>
          <p:cNvSpPr txBox="1"/>
          <p:nvPr/>
        </p:nvSpPr>
        <p:spPr>
          <a:xfrm>
            <a:off x="3455879" y="3501010"/>
            <a:ext cx="1152128" cy="246221"/>
          </a:xfrm>
          <a:prstGeom prst="rect">
            <a:avLst/>
          </a:prstGeom>
          <a:noFill/>
        </p:spPr>
        <p:txBody>
          <a:bodyPr wrap="square" lIns="91369" tIns="45685" rIns="91369" bIns="45685" rtlCol="0">
            <a:spAutoFit/>
          </a:bodyPr>
          <a:lstStyle/>
          <a:p>
            <a:pPr algn="ctr"/>
            <a:r>
              <a:rPr lang="en-GB" sz="1000" b="1" dirty="0"/>
              <a:t>Hungary</a:t>
            </a:r>
          </a:p>
        </p:txBody>
      </p:sp>
      <p:sp>
        <p:nvSpPr>
          <p:cNvPr id="34" name="Text Box 2"/>
          <p:cNvSpPr txBox="1">
            <a:spLocks noChangeArrowheads="1"/>
          </p:cNvSpPr>
          <p:nvPr>
            <p:custDataLst>
              <p:tags r:id="rId3"/>
            </p:custDataLst>
          </p:nvPr>
        </p:nvSpPr>
        <p:spPr bwMode="auto">
          <a:xfrm>
            <a:off x="5940152" y="3038980"/>
            <a:ext cx="2842871" cy="288032"/>
          </a:xfrm>
          <a:prstGeom prst="rect">
            <a:avLst/>
          </a:prstGeom>
          <a:solidFill>
            <a:schemeClr val="bg1"/>
          </a:solidFill>
          <a:ln>
            <a:noFill/>
          </a:ln>
          <a:extLst/>
        </p:spPr>
        <p:txBody>
          <a:bodyPr lIns="0" tIns="16771" rIns="0" bIns="16771" anchor="ctr"/>
          <a:lstStyle>
            <a:lvl1pPr indent="88900" defTabSz="912813" eaLnBrk="0" hangingPunct="0">
              <a:defRPr sz="1900">
                <a:solidFill>
                  <a:schemeClr val="tx1"/>
                </a:solidFill>
                <a:latin typeface="Arial" charset="0"/>
                <a:cs typeface="Arial" charset="0"/>
              </a:defRPr>
            </a:lvl1pPr>
            <a:lvl2pPr marL="742950" indent="-285750" defTabSz="912813" eaLnBrk="0" hangingPunct="0">
              <a:defRPr sz="1900">
                <a:solidFill>
                  <a:schemeClr val="tx1"/>
                </a:solidFill>
                <a:latin typeface="Arial" charset="0"/>
                <a:cs typeface="Arial" charset="0"/>
              </a:defRPr>
            </a:lvl2pPr>
            <a:lvl3pPr marL="1143000" indent="-228600" defTabSz="912813" eaLnBrk="0" hangingPunct="0">
              <a:defRPr sz="1900">
                <a:solidFill>
                  <a:schemeClr val="tx1"/>
                </a:solidFill>
                <a:latin typeface="Arial" charset="0"/>
                <a:cs typeface="Arial" charset="0"/>
              </a:defRPr>
            </a:lvl3pPr>
            <a:lvl4pPr marL="1600200" indent="-228600" defTabSz="912813" eaLnBrk="0" hangingPunct="0">
              <a:defRPr sz="1900">
                <a:solidFill>
                  <a:schemeClr val="tx1"/>
                </a:solidFill>
                <a:latin typeface="Arial" charset="0"/>
                <a:cs typeface="Arial" charset="0"/>
              </a:defRPr>
            </a:lvl4pPr>
            <a:lvl5pPr marL="2057400" indent="-228600" defTabSz="912813"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eaLnBrk="1" fontAlgn="base" hangingPunct="1">
              <a:spcBef>
                <a:spcPct val="0"/>
              </a:spcBef>
              <a:spcAft>
                <a:spcPct val="0"/>
              </a:spcAft>
            </a:pPr>
            <a:r>
              <a:rPr lang="en-GB" sz="1400" b="1" i="1" dirty="0" smtClean="0">
                <a:solidFill>
                  <a:srgbClr val="00915A"/>
                </a:solidFill>
              </a:rPr>
              <a:t>Key features of the Hungarian Syndicated </a:t>
            </a:r>
            <a:r>
              <a:rPr lang="en-GB" sz="1400" b="1" i="1" dirty="0">
                <a:solidFill>
                  <a:srgbClr val="00915A"/>
                </a:solidFill>
              </a:rPr>
              <a:t>Loan </a:t>
            </a:r>
            <a:r>
              <a:rPr lang="en-GB" sz="1400" b="1" i="1" dirty="0" smtClean="0">
                <a:solidFill>
                  <a:srgbClr val="00915A"/>
                </a:solidFill>
              </a:rPr>
              <a:t>Market</a:t>
            </a:r>
            <a:endParaRPr lang="en-GB" sz="1400" b="1" i="1" dirty="0">
              <a:solidFill>
                <a:srgbClr val="00915A"/>
              </a:solidFill>
            </a:endParaRPr>
          </a:p>
        </p:txBody>
      </p:sp>
      <p:sp>
        <p:nvSpPr>
          <p:cNvPr id="45" name="Text Box 10"/>
          <p:cNvSpPr txBox="1">
            <a:spLocks noChangeArrowheads="1"/>
          </p:cNvSpPr>
          <p:nvPr/>
        </p:nvSpPr>
        <p:spPr bwMode="auto">
          <a:xfrm>
            <a:off x="467544" y="6021288"/>
            <a:ext cx="35400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eaLnBrk="0" fontAlgn="base" hangingPunct="0">
              <a:spcBef>
                <a:spcPct val="0"/>
              </a:spcBef>
              <a:spcAft>
                <a:spcPct val="0"/>
              </a:spcAft>
              <a:defRPr sz="1900">
                <a:solidFill>
                  <a:schemeClr val="tx1"/>
                </a:solidFill>
                <a:latin typeface="Arial" charset="0"/>
                <a:cs typeface="Arial" charset="0"/>
              </a:defRPr>
            </a:lvl6pPr>
            <a:lvl7pPr marL="2971800" indent="-228600" eaLnBrk="0" fontAlgn="base" hangingPunct="0">
              <a:spcBef>
                <a:spcPct val="0"/>
              </a:spcBef>
              <a:spcAft>
                <a:spcPct val="0"/>
              </a:spcAft>
              <a:defRPr sz="1900">
                <a:solidFill>
                  <a:schemeClr val="tx1"/>
                </a:solidFill>
                <a:latin typeface="Arial" charset="0"/>
                <a:cs typeface="Arial" charset="0"/>
              </a:defRPr>
            </a:lvl7pPr>
            <a:lvl8pPr marL="3429000" indent="-228600" eaLnBrk="0" fontAlgn="base" hangingPunct="0">
              <a:spcBef>
                <a:spcPct val="0"/>
              </a:spcBef>
              <a:spcAft>
                <a:spcPct val="0"/>
              </a:spcAft>
              <a:defRPr sz="1900">
                <a:solidFill>
                  <a:schemeClr val="tx1"/>
                </a:solidFill>
                <a:latin typeface="Arial" charset="0"/>
                <a:cs typeface="Arial" charset="0"/>
              </a:defRPr>
            </a:lvl8pPr>
            <a:lvl9pPr marL="3886200" indent="-228600" eaLnBrk="0" fontAlgn="base" hangingPunct="0">
              <a:spcBef>
                <a:spcPct val="0"/>
              </a:spcBef>
              <a:spcAft>
                <a:spcPct val="0"/>
              </a:spcAft>
              <a:defRPr sz="1900">
                <a:solidFill>
                  <a:schemeClr val="tx1"/>
                </a:solidFill>
                <a:latin typeface="Arial" charset="0"/>
                <a:cs typeface="Arial" charset="0"/>
              </a:defRPr>
            </a:lvl9pPr>
          </a:lstStyle>
          <a:p>
            <a:pPr fontAlgn="base">
              <a:spcBef>
                <a:spcPct val="50000"/>
              </a:spcBef>
              <a:spcAft>
                <a:spcPct val="0"/>
              </a:spcAft>
            </a:pPr>
            <a:r>
              <a:rPr lang="en-GB" sz="800" i="1" dirty="0">
                <a:solidFill>
                  <a:srgbClr val="000000"/>
                </a:solidFill>
                <a:latin typeface="Arial Narrow" pitchFamily="34" charset="0"/>
              </a:rPr>
              <a:t>Source: </a:t>
            </a:r>
            <a:r>
              <a:rPr lang="en-GB" sz="800" i="1" dirty="0" err="1">
                <a:solidFill>
                  <a:srgbClr val="000000"/>
                </a:solidFill>
                <a:latin typeface="Arial Narrow" pitchFamily="34" charset="0"/>
              </a:rPr>
              <a:t>Dealogic</a:t>
            </a:r>
            <a:r>
              <a:rPr lang="en-GB" sz="800" i="1" dirty="0">
                <a:solidFill>
                  <a:srgbClr val="000000"/>
                </a:solidFill>
                <a:latin typeface="Arial Narrow" pitchFamily="34" charset="0"/>
              </a:rPr>
              <a:t> Loan Analytics, 2014 </a:t>
            </a:r>
          </a:p>
        </p:txBody>
      </p:sp>
      <p:sp>
        <p:nvSpPr>
          <p:cNvPr id="47" name="Snip Single Corner Rectangle 46"/>
          <p:cNvSpPr/>
          <p:nvPr/>
        </p:nvSpPr>
        <p:spPr bwMode="auto">
          <a:xfrm>
            <a:off x="6012162" y="3628418"/>
            <a:ext cx="2880318" cy="2464878"/>
          </a:xfrm>
          <a:prstGeom prst="snip1Rect">
            <a:avLst>
              <a:gd name="adj" fmla="val 9081"/>
            </a:avLst>
          </a:prstGeom>
          <a:solidFill>
            <a:schemeClr val="bg1"/>
          </a:solidFill>
          <a:ln w="19050" cap="flat" cmpd="sng" algn="ctr">
            <a:solidFill>
              <a:srgbClr val="00915A"/>
            </a:solidFill>
            <a:prstDash val="solid"/>
            <a:round/>
            <a:headEnd type="none" w="med" len="med"/>
            <a:tailEnd type="none" w="med" len="med"/>
          </a:ln>
          <a:effectLst/>
        </p:spPr>
        <p:txBody>
          <a:bodyPr vert="horz" wrap="square" lIns="91369" tIns="45685" rIns="91369" bIns="45685" numCol="1" rtlCol="0" anchor="t" anchorCtr="0" compatLnSpc="1">
            <a:prstTxWarp prst="textNoShape">
              <a:avLst/>
            </a:prstTxWarp>
          </a:bodyPr>
          <a:lstStyle/>
          <a:p>
            <a:pPr marL="268079" lvl="1" indent="-179248" eaLnBrk="0" fontAlgn="base" hangingPunct="0">
              <a:spcBef>
                <a:spcPct val="30000"/>
              </a:spcBef>
              <a:spcAft>
                <a:spcPct val="0"/>
              </a:spcAft>
              <a:buClr>
                <a:srgbClr val="00915A"/>
              </a:buClr>
              <a:buSzPct val="120000"/>
              <a:buFont typeface="Wingdings" pitchFamily="2" charset="2"/>
              <a:buChar char="n"/>
              <a:tabLst>
                <a:tab pos="7791731" algn="r"/>
              </a:tabLst>
              <a:defRPr/>
            </a:pPr>
            <a:r>
              <a:rPr lang="en-GB" sz="1200" dirty="0" smtClean="0">
                <a:latin typeface="Arial" charset="0"/>
                <a:cs typeface="Times New Roman" pitchFamily="18" charset="0"/>
              </a:rPr>
              <a:t>3-5 </a:t>
            </a:r>
            <a:r>
              <a:rPr lang="en-GB" sz="1200" dirty="0">
                <a:latin typeface="Arial" charset="0"/>
                <a:cs typeface="Times New Roman" pitchFamily="18" charset="0"/>
              </a:rPr>
              <a:t>years </a:t>
            </a:r>
            <a:r>
              <a:rPr lang="en-GB" sz="1200" dirty="0" smtClean="0">
                <a:latin typeface="Arial" charset="0"/>
                <a:cs typeface="Times New Roman" pitchFamily="18" charset="0"/>
              </a:rPr>
              <a:t>is the most common tenor </a:t>
            </a:r>
            <a:r>
              <a:rPr lang="en-GB" sz="1200" dirty="0">
                <a:latin typeface="Arial" charset="0"/>
                <a:cs typeface="Times New Roman" pitchFamily="18" charset="0"/>
              </a:rPr>
              <a:t>for </a:t>
            </a:r>
            <a:r>
              <a:rPr lang="en-GB" sz="1200" dirty="0" smtClean="0">
                <a:latin typeface="Arial" charset="0"/>
                <a:cs typeface="Times New Roman" pitchFamily="18" charset="0"/>
              </a:rPr>
              <a:t>Corporates. However, banks prefer shorter tenors for smaller borrowers</a:t>
            </a:r>
            <a:endParaRPr lang="en-GB" sz="1200" dirty="0">
              <a:latin typeface="Arial" charset="0"/>
              <a:cs typeface="Times New Roman" pitchFamily="18" charset="0"/>
            </a:endParaRPr>
          </a:p>
          <a:p>
            <a:pPr marL="268079" lvl="1" indent="-179248" eaLnBrk="0" fontAlgn="base" hangingPunct="0">
              <a:spcBef>
                <a:spcPct val="30000"/>
              </a:spcBef>
              <a:spcAft>
                <a:spcPct val="0"/>
              </a:spcAft>
              <a:buClr>
                <a:srgbClr val="00915A"/>
              </a:buClr>
              <a:buSzPct val="120000"/>
              <a:buFont typeface="Wingdings" pitchFamily="2" charset="2"/>
              <a:buChar char="n"/>
              <a:tabLst>
                <a:tab pos="7791731" algn="r"/>
              </a:tabLst>
              <a:defRPr/>
            </a:pPr>
            <a:r>
              <a:rPr lang="en-GB" sz="1200" dirty="0" smtClean="0">
                <a:latin typeface="Arial" charset="0"/>
                <a:cs typeface="Times New Roman" pitchFamily="18" charset="0"/>
              </a:rPr>
              <a:t>Hungarian borrowers are to a larger extent borrowing in USD due </a:t>
            </a:r>
            <a:r>
              <a:rPr lang="en-GB" sz="1200" dirty="0">
                <a:latin typeface="Arial" charset="0"/>
                <a:cs typeface="Times New Roman" pitchFamily="18" charset="0"/>
              </a:rPr>
              <a:t>to a higher proportion of oil &amp; gas transactions</a:t>
            </a:r>
          </a:p>
          <a:p>
            <a:pPr marL="268079" lvl="1" indent="-179248" eaLnBrk="0" fontAlgn="base" hangingPunct="0">
              <a:spcBef>
                <a:spcPct val="30000"/>
              </a:spcBef>
              <a:spcAft>
                <a:spcPct val="0"/>
              </a:spcAft>
              <a:buClr>
                <a:srgbClr val="00915A"/>
              </a:buClr>
              <a:buSzPct val="120000"/>
              <a:buFont typeface="Wingdings" pitchFamily="2" charset="2"/>
              <a:buChar char="n"/>
              <a:tabLst>
                <a:tab pos="7791731" algn="r"/>
              </a:tabLst>
              <a:defRPr/>
            </a:pPr>
            <a:r>
              <a:rPr lang="en-GB" sz="1200" dirty="0" smtClean="0">
                <a:latin typeface="Arial" charset="0"/>
                <a:cs typeface="Times New Roman" pitchFamily="18" charset="0"/>
              </a:rPr>
              <a:t>The Hungarian </a:t>
            </a:r>
            <a:r>
              <a:rPr lang="en-GB" sz="1200" dirty="0">
                <a:latin typeface="Arial" charset="0"/>
                <a:cs typeface="Times New Roman" pitchFamily="18" charset="0"/>
              </a:rPr>
              <a:t>syndicated loan market </a:t>
            </a:r>
            <a:r>
              <a:rPr lang="en-GB" sz="1200" dirty="0" smtClean="0">
                <a:latin typeface="Arial" charset="0"/>
                <a:cs typeface="Times New Roman" pitchFamily="18" charset="0"/>
              </a:rPr>
              <a:t>is dominated </a:t>
            </a:r>
            <a:r>
              <a:rPr lang="en-GB" sz="1200" dirty="0">
                <a:latin typeface="Arial" charset="0"/>
                <a:cs typeface="Times New Roman" pitchFamily="18" charset="0"/>
              </a:rPr>
              <a:t>by international </a:t>
            </a:r>
            <a:r>
              <a:rPr lang="en-GB" sz="1200" dirty="0" smtClean="0">
                <a:latin typeface="Arial" charset="0"/>
                <a:cs typeface="Times New Roman" pitchFamily="18" charset="0"/>
              </a:rPr>
              <a:t>banks</a:t>
            </a:r>
            <a:endParaRPr lang="en-GB" sz="1200" dirty="0">
              <a:latin typeface="Arial" charset="0"/>
              <a:cs typeface="Times New Roman" pitchFamily="18" charset="0"/>
            </a:endParaRPr>
          </a:p>
        </p:txBody>
      </p:sp>
    </p:spTree>
    <p:extLst>
      <p:ext uri="{BB962C8B-B14F-4D97-AF65-F5344CB8AC3E}">
        <p14:creationId xmlns:p14="http://schemas.microsoft.com/office/powerpoint/2010/main" val="389827303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26A4AF2-351D-47A8-80A3-93EE1ABDEEF7}" type="slidenum">
              <a:rPr lang="en-GB" smtClean="0"/>
              <a:pPr/>
              <a:t>6</a:t>
            </a:fld>
            <a:endParaRPr lang="en-GB"/>
          </a:p>
        </p:txBody>
      </p:sp>
      <p:sp>
        <p:nvSpPr>
          <p:cNvPr id="4" name="Text Box 2"/>
          <p:cNvSpPr txBox="1">
            <a:spLocks noChangeArrowheads="1"/>
          </p:cNvSpPr>
          <p:nvPr>
            <p:custDataLst>
              <p:tags r:id="rId1"/>
            </p:custDataLst>
          </p:nvPr>
        </p:nvSpPr>
        <p:spPr bwMode="auto">
          <a:xfrm>
            <a:off x="539550" y="734506"/>
            <a:ext cx="4680524" cy="288000"/>
          </a:xfrm>
          <a:prstGeom prst="rect">
            <a:avLst/>
          </a:prstGeom>
          <a:noFill/>
          <a:ln>
            <a:noFill/>
          </a:ln>
          <a:extLst/>
        </p:spPr>
        <p:txBody>
          <a:bodyPr lIns="0" tIns="17375" rIns="0" bIns="17375" anchor="ctr"/>
          <a:lstStyle>
            <a:lvl1pPr indent="88900" defTabSz="912813" eaLnBrk="0" hangingPunct="0">
              <a:defRPr sz="1900">
                <a:solidFill>
                  <a:schemeClr val="tx1"/>
                </a:solidFill>
                <a:latin typeface="Arial" charset="0"/>
                <a:cs typeface="Arial" charset="0"/>
              </a:defRPr>
            </a:lvl1pPr>
            <a:lvl2pPr marL="742950" indent="-285750" defTabSz="912813" eaLnBrk="0" hangingPunct="0">
              <a:defRPr sz="1900">
                <a:solidFill>
                  <a:schemeClr val="tx1"/>
                </a:solidFill>
                <a:latin typeface="Arial" charset="0"/>
                <a:cs typeface="Arial" charset="0"/>
              </a:defRPr>
            </a:lvl2pPr>
            <a:lvl3pPr marL="1143000" indent="-228600" defTabSz="912813" eaLnBrk="0" hangingPunct="0">
              <a:defRPr sz="1900">
                <a:solidFill>
                  <a:schemeClr val="tx1"/>
                </a:solidFill>
                <a:latin typeface="Arial" charset="0"/>
                <a:cs typeface="Arial" charset="0"/>
              </a:defRPr>
            </a:lvl3pPr>
            <a:lvl4pPr marL="1600200" indent="-228600" defTabSz="912813" eaLnBrk="0" hangingPunct="0">
              <a:defRPr sz="1900">
                <a:solidFill>
                  <a:schemeClr val="tx1"/>
                </a:solidFill>
                <a:latin typeface="Arial" charset="0"/>
                <a:cs typeface="Arial" charset="0"/>
              </a:defRPr>
            </a:lvl4pPr>
            <a:lvl5pPr marL="2057400" indent="-228600" defTabSz="912813"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eaLnBrk="1" fontAlgn="base" hangingPunct="1">
              <a:spcBef>
                <a:spcPct val="0"/>
              </a:spcBef>
              <a:spcAft>
                <a:spcPct val="0"/>
              </a:spcAft>
            </a:pPr>
            <a:r>
              <a:rPr lang="en-GB" sz="1400" b="1" dirty="0">
                <a:solidFill>
                  <a:srgbClr val="00915A"/>
                </a:solidFill>
              </a:rPr>
              <a:t>Total Loan Book Composition</a:t>
            </a:r>
          </a:p>
        </p:txBody>
      </p:sp>
      <p:cxnSp>
        <p:nvCxnSpPr>
          <p:cNvPr id="5" name="Straight Connector 4"/>
          <p:cNvCxnSpPr/>
          <p:nvPr/>
        </p:nvCxnSpPr>
        <p:spPr bwMode="auto">
          <a:xfrm>
            <a:off x="539553" y="1022474"/>
            <a:ext cx="46805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7" name="Chart 6"/>
          <p:cNvGraphicFramePr>
            <a:graphicFrameLocks/>
          </p:cNvGraphicFramePr>
          <p:nvPr>
            <p:extLst>
              <p:ext uri="{D42A27DB-BD31-4B8C-83A1-F6EECF244321}">
                <p14:modId xmlns:p14="http://schemas.microsoft.com/office/powerpoint/2010/main" val="3052138155"/>
              </p:ext>
            </p:extLst>
          </p:nvPr>
        </p:nvGraphicFramePr>
        <p:xfrm>
          <a:off x="467542" y="1238562"/>
          <a:ext cx="4896000" cy="18360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 Box 2"/>
          <p:cNvSpPr txBox="1">
            <a:spLocks noChangeArrowheads="1"/>
          </p:cNvSpPr>
          <p:nvPr>
            <p:custDataLst>
              <p:tags r:id="rId2"/>
            </p:custDataLst>
          </p:nvPr>
        </p:nvSpPr>
        <p:spPr bwMode="auto">
          <a:xfrm>
            <a:off x="539550" y="3470842"/>
            <a:ext cx="4680524" cy="288000"/>
          </a:xfrm>
          <a:prstGeom prst="rect">
            <a:avLst/>
          </a:prstGeom>
          <a:noFill/>
          <a:ln>
            <a:noFill/>
          </a:ln>
          <a:extLst/>
        </p:spPr>
        <p:txBody>
          <a:bodyPr lIns="0" tIns="17375" rIns="0" bIns="17375" anchor="ctr"/>
          <a:lstStyle>
            <a:lvl1pPr indent="88900" defTabSz="912813" eaLnBrk="0" hangingPunct="0">
              <a:defRPr sz="1900">
                <a:solidFill>
                  <a:schemeClr val="tx1"/>
                </a:solidFill>
                <a:latin typeface="Arial" charset="0"/>
                <a:cs typeface="Arial" charset="0"/>
              </a:defRPr>
            </a:lvl1pPr>
            <a:lvl2pPr marL="742950" indent="-285750" defTabSz="912813" eaLnBrk="0" hangingPunct="0">
              <a:defRPr sz="1900">
                <a:solidFill>
                  <a:schemeClr val="tx1"/>
                </a:solidFill>
                <a:latin typeface="Arial" charset="0"/>
                <a:cs typeface="Arial" charset="0"/>
              </a:defRPr>
            </a:lvl2pPr>
            <a:lvl3pPr marL="1143000" indent="-228600" defTabSz="912813" eaLnBrk="0" hangingPunct="0">
              <a:defRPr sz="1900">
                <a:solidFill>
                  <a:schemeClr val="tx1"/>
                </a:solidFill>
                <a:latin typeface="Arial" charset="0"/>
                <a:cs typeface="Arial" charset="0"/>
              </a:defRPr>
            </a:lvl3pPr>
            <a:lvl4pPr marL="1600200" indent="-228600" defTabSz="912813" eaLnBrk="0" hangingPunct="0">
              <a:defRPr sz="1900">
                <a:solidFill>
                  <a:schemeClr val="tx1"/>
                </a:solidFill>
                <a:latin typeface="Arial" charset="0"/>
                <a:cs typeface="Arial" charset="0"/>
              </a:defRPr>
            </a:lvl4pPr>
            <a:lvl5pPr marL="2057400" indent="-228600" defTabSz="912813"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eaLnBrk="1" fontAlgn="base" hangingPunct="1">
              <a:spcBef>
                <a:spcPct val="0"/>
              </a:spcBef>
              <a:spcAft>
                <a:spcPct val="0"/>
              </a:spcAft>
            </a:pPr>
            <a:r>
              <a:rPr lang="en-GB" sz="1400" b="1" dirty="0" smtClean="0">
                <a:solidFill>
                  <a:srgbClr val="00915A"/>
                </a:solidFill>
              </a:rPr>
              <a:t>Composition of Corporate Loan Portfolio</a:t>
            </a:r>
            <a:endParaRPr lang="en-GB" sz="1400" b="1" dirty="0">
              <a:solidFill>
                <a:srgbClr val="00915A"/>
              </a:solidFill>
            </a:endParaRPr>
          </a:p>
        </p:txBody>
      </p:sp>
      <p:cxnSp>
        <p:nvCxnSpPr>
          <p:cNvPr id="9" name="Straight Connector 8"/>
          <p:cNvCxnSpPr/>
          <p:nvPr/>
        </p:nvCxnSpPr>
        <p:spPr bwMode="auto">
          <a:xfrm>
            <a:off x="539553" y="3758810"/>
            <a:ext cx="46805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10" name="Chart 9"/>
          <p:cNvGraphicFramePr>
            <a:graphicFrameLocks/>
          </p:cNvGraphicFramePr>
          <p:nvPr>
            <p:extLst>
              <p:ext uri="{D42A27DB-BD31-4B8C-83A1-F6EECF244321}">
                <p14:modId xmlns:p14="http://schemas.microsoft.com/office/powerpoint/2010/main" val="4290225841"/>
              </p:ext>
            </p:extLst>
          </p:nvPr>
        </p:nvGraphicFramePr>
        <p:xfrm>
          <a:off x="468088" y="4046874"/>
          <a:ext cx="4896000" cy="183600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 Box 10"/>
          <p:cNvSpPr txBox="1">
            <a:spLocks noChangeArrowheads="1"/>
          </p:cNvSpPr>
          <p:nvPr/>
        </p:nvSpPr>
        <p:spPr bwMode="auto">
          <a:xfrm>
            <a:off x="539550" y="3182778"/>
            <a:ext cx="248283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eaLnBrk="0" fontAlgn="base" hangingPunct="0">
              <a:spcBef>
                <a:spcPct val="0"/>
              </a:spcBef>
              <a:spcAft>
                <a:spcPct val="0"/>
              </a:spcAft>
              <a:defRPr sz="1900">
                <a:solidFill>
                  <a:schemeClr val="tx1"/>
                </a:solidFill>
                <a:latin typeface="Arial" charset="0"/>
                <a:cs typeface="Arial" charset="0"/>
              </a:defRPr>
            </a:lvl6pPr>
            <a:lvl7pPr marL="2971800" indent="-228600" eaLnBrk="0" fontAlgn="base" hangingPunct="0">
              <a:spcBef>
                <a:spcPct val="0"/>
              </a:spcBef>
              <a:spcAft>
                <a:spcPct val="0"/>
              </a:spcAft>
              <a:defRPr sz="1900">
                <a:solidFill>
                  <a:schemeClr val="tx1"/>
                </a:solidFill>
                <a:latin typeface="Arial" charset="0"/>
                <a:cs typeface="Arial" charset="0"/>
              </a:defRPr>
            </a:lvl7pPr>
            <a:lvl8pPr marL="3429000" indent="-228600" eaLnBrk="0" fontAlgn="base" hangingPunct="0">
              <a:spcBef>
                <a:spcPct val="0"/>
              </a:spcBef>
              <a:spcAft>
                <a:spcPct val="0"/>
              </a:spcAft>
              <a:defRPr sz="1900">
                <a:solidFill>
                  <a:schemeClr val="tx1"/>
                </a:solidFill>
                <a:latin typeface="Arial" charset="0"/>
                <a:cs typeface="Arial" charset="0"/>
              </a:defRPr>
            </a:lvl8pPr>
            <a:lvl9pPr marL="3886200" indent="-228600" eaLnBrk="0" fontAlgn="base" hangingPunct="0">
              <a:spcBef>
                <a:spcPct val="0"/>
              </a:spcBef>
              <a:spcAft>
                <a:spcPct val="0"/>
              </a:spcAft>
              <a:defRPr sz="1900">
                <a:solidFill>
                  <a:schemeClr val="tx1"/>
                </a:solidFill>
                <a:latin typeface="Arial" charset="0"/>
                <a:cs typeface="Arial" charset="0"/>
              </a:defRPr>
            </a:lvl9pPr>
          </a:lstStyle>
          <a:p>
            <a:pPr fontAlgn="base">
              <a:spcBef>
                <a:spcPct val="50000"/>
              </a:spcBef>
              <a:spcAft>
                <a:spcPct val="0"/>
              </a:spcAft>
            </a:pPr>
            <a:r>
              <a:rPr lang="en-GB" sz="800" i="1" dirty="0">
                <a:solidFill>
                  <a:srgbClr val="000000"/>
                </a:solidFill>
                <a:latin typeface="Arial Narrow" pitchFamily="34" charset="0"/>
              </a:rPr>
              <a:t>Source: National Bank of Hungary, as of Q1 2014</a:t>
            </a:r>
          </a:p>
        </p:txBody>
      </p:sp>
      <p:sp>
        <p:nvSpPr>
          <p:cNvPr id="12" name="Text Box 10"/>
          <p:cNvSpPr txBox="1">
            <a:spLocks noChangeArrowheads="1"/>
          </p:cNvSpPr>
          <p:nvPr/>
        </p:nvSpPr>
        <p:spPr bwMode="auto">
          <a:xfrm>
            <a:off x="539550" y="5970188"/>
            <a:ext cx="248283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eaLnBrk="0" fontAlgn="base" hangingPunct="0">
              <a:spcBef>
                <a:spcPct val="0"/>
              </a:spcBef>
              <a:spcAft>
                <a:spcPct val="0"/>
              </a:spcAft>
              <a:defRPr sz="1900">
                <a:solidFill>
                  <a:schemeClr val="tx1"/>
                </a:solidFill>
                <a:latin typeface="Arial" charset="0"/>
                <a:cs typeface="Arial" charset="0"/>
              </a:defRPr>
            </a:lvl6pPr>
            <a:lvl7pPr marL="2971800" indent="-228600" eaLnBrk="0" fontAlgn="base" hangingPunct="0">
              <a:spcBef>
                <a:spcPct val="0"/>
              </a:spcBef>
              <a:spcAft>
                <a:spcPct val="0"/>
              </a:spcAft>
              <a:defRPr sz="1900">
                <a:solidFill>
                  <a:schemeClr val="tx1"/>
                </a:solidFill>
                <a:latin typeface="Arial" charset="0"/>
                <a:cs typeface="Arial" charset="0"/>
              </a:defRPr>
            </a:lvl7pPr>
            <a:lvl8pPr marL="3429000" indent="-228600" eaLnBrk="0" fontAlgn="base" hangingPunct="0">
              <a:spcBef>
                <a:spcPct val="0"/>
              </a:spcBef>
              <a:spcAft>
                <a:spcPct val="0"/>
              </a:spcAft>
              <a:defRPr sz="1900">
                <a:solidFill>
                  <a:schemeClr val="tx1"/>
                </a:solidFill>
                <a:latin typeface="Arial" charset="0"/>
                <a:cs typeface="Arial" charset="0"/>
              </a:defRPr>
            </a:lvl8pPr>
            <a:lvl9pPr marL="3886200" indent="-228600" eaLnBrk="0" fontAlgn="base" hangingPunct="0">
              <a:spcBef>
                <a:spcPct val="0"/>
              </a:spcBef>
              <a:spcAft>
                <a:spcPct val="0"/>
              </a:spcAft>
              <a:defRPr sz="1900">
                <a:solidFill>
                  <a:schemeClr val="tx1"/>
                </a:solidFill>
                <a:latin typeface="Arial" charset="0"/>
                <a:cs typeface="Arial" charset="0"/>
              </a:defRPr>
            </a:lvl9pPr>
          </a:lstStyle>
          <a:p>
            <a:pPr fontAlgn="base">
              <a:spcBef>
                <a:spcPct val="50000"/>
              </a:spcBef>
              <a:spcAft>
                <a:spcPct val="0"/>
              </a:spcAft>
            </a:pPr>
            <a:r>
              <a:rPr lang="en-GB" sz="800" i="1" dirty="0">
                <a:solidFill>
                  <a:srgbClr val="000000"/>
                </a:solidFill>
                <a:latin typeface="Arial Narrow" pitchFamily="34" charset="0"/>
              </a:rPr>
              <a:t>Source: National Bank of Hungary, as of Q1 2014</a:t>
            </a:r>
          </a:p>
        </p:txBody>
      </p:sp>
      <p:sp>
        <p:nvSpPr>
          <p:cNvPr id="13" name="Snip Single Corner Rectangle 12"/>
          <p:cNvSpPr/>
          <p:nvPr/>
        </p:nvSpPr>
        <p:spPr bwMode="auto">
          <a:xfrm>
            <a:off x="5508104" y="1238529"/>
            <a:ext cx="3312368" cy="1902439"/>
          </a:xfrm>
          <a:prstGeom prst="snip1Rect">
            <a:avLst/>
          </a:prstGeom>
          <a:solidFill>
            <a:schemeClr val="bg1"/>
          </a:solidFill>
          <a:ln w="19050" cap="flat" cmpd="sng" algn="ctr">
            <a:solidFill>
              <a:srgbClr val="00915A"/>
            </a:solidFill>
            <a:prstDash val="solid"/>
            <a:round/>
            <a:headEnd type="none" w="med" len="med"/>
            <a:tailEnd type="none" w="med" len="med"/>
          </a:ln>
          <a:effectLst/>
        </p:spPr>
        <p:txBody>
          <a:bodyPr vert="horz" wrap="square" lIns="91369" tIns="45685" rIns="91369" bIns="45685" numCol="1" rtlCol="0" anchor="ctr" anchorCtr="0" compatLnSpc="1">
            <a:prstTxWarp prst="textNoShape">
              <a:avLst/>
            </a:prstTxWarp>
          </a:bodyPr>
          <a:lstStyle/>
          <a:p>
            <a:pPr marL="268079" lvl="1" indent="-179248" eaLnBrk="0" fontAlgn="base" hangingPunct="0">
              <a:spcAft>
                <a:spcPts val="600"/>
              </a:spcAft>
              <a:buClr>
                <a:srgbClr val="00915A"/>
              </a:buClr>
              <a:buSzPct val="120000"/>
              <a:buFont typeface="Wingdings" panose="05000000000000000000" pitchFamily="2" charset="2"/>
              <a:buChar char="n"/>
              <a:tabLst>
                <a:tab pos="7791731" algn="r"/>
              </a:tabLst>
              <a:defRPr/>
            </a:pPr>
            <a:r>
              <a:rPr lang="en-GB" sz="1200" dirty="0" smtClean="0">
                <a:solidFill>
                  <a:srgbClr val="000000"/>
                </a:solidFill>
                <a:cs typeface="Times New Roman" pitchFamily="18" charset="0"/>
              </a:rPr>
              <a:t>As of 31 March 2014, corporate and retail lending accounted for 46% and 48% of banks’ total loans, respectively</a:t>
            </a:r>
          </a:p>
          <a:p>
            <a:pPr marL="268079" lvl="1" indent="-179248" eaLnBrk="0" fontAlgn="base" hangingPunct="0">
              <a:spcAft>
                <a:spcPts val="600"/>
              </a:spcAft>
              <a:buClr>
                <a:srgbClr val="00915A"/>
              </a:buClr>
              <a:buSzPct val="120000"/>
              <a:buFont typeface="Wingdings" panose="05000000000000000000" pitchFamily="2" charset="2"/>
              <a:buChar char="n"/>
              <a:tabLst>
                <a:tab pos="7791731" algn="r"/>
              </a:tabLst>
              <a:defRPr/>
            </a:pPr>
            <a:r>
              <a:rPr lang="en-GB" sz="1200" dirty="0" smtClean="0">
                <a:solidFill>
                  <a:srgbClr val="000000"/>
                </a:solidFill>
                <a:cs typeface="Times New Roman" pitchFamily="18" charset="0"/>
              </a:rPr>
              <a:t>The remaining 6% are loans provided to public-sector entities</a:t>
            </a:r>
            <a:endParaRPr lang="en-GB" sz="1200" dirty="0">
              <a:solidFill>
                <a:srgbClr val="000000"/>
              </a:solidFill>
              <a:cs typeface="Times New Roman" pitchFamily="18" charset="0"/>
            </a:endParaRPr>
          </a:p>
          <a:p>
            <a:pPr marL="88831" lvl="1" eaLnBrk="0" fontAlgn="base" hangingPunct="0">
              <a:spcAft>
                <a:spcPts val="600"/>
              </a:spcAft>
              <a:buClr>
                <a:srgbClr val="00915A"/>
              </a:buClr>
              <a:buSzPct val="120000"/>
              <a:tabLst>
                <a:tab pos="7791731" algn="r"/>
              </a:tabLst>
              <a:defRPr/>
            </a:pPr>
            <a:endParaRPr lang="en-GB" sz="1200" dirty="0" smtClean="0">
              <a:solidFill>
                <a:srgbClr val="000000"/>
              </a:solidFill>
              <a:cs typeface="Times New Roman" pitchFamily="18" charset="0"/>
            </a:endParaRPr>
          </a:p>
        </p:txBody>
      </p:sp>
      <p:sp>
        <p:nvSpPr>
          <p:cNvPr id="15" name="Snip Single Corner Rectangle 14"/>
          <p:cNvSpPr/>
          <p:nvPr/>
        </p:nvSpPr>
        <p:spPr bwMode="auto">
          <a:xfrm>
            <a:off x="5580112" y="3933056"/>
            <a:ext cx="3240360" cy="2037132"/>
          </a:xfrm>
          <a:prstGeom prst="snip1Rect">
            <a:avLst/>
          </a:prstGeom>
          <a:solidFill>
            <a:schemeClr val="bg1"/>
          </a:solidFill>
          <a:ln w="19050" cap="flat" cmpd="sng" algn="ctr">
            <a:solidFill>
              <a:srgbClr val="00915A"/>
            </a:solidFill>
            <a:prstDash val="solid"/>
            <a:round/>
            <a:headEnd type="none" w="med" len="med"/>
            <a:tailEnd type="none" w="med" len="med"/>
          </a:ln>
          <a:effectLst/>
        </p:spPr>
        <p:txBody>
          <a:bodyPr vert="horz" wrap="square" lIns="91369" tIns="45685" rIns="91369" bIns="45685" numCol="1" rtlCol="0" anchor="ctr" anchorCtr="0" compatLnSpc="1">
            <a:prstTxWarp prst="textNoShape">
              <a:avLst/>
            </a:prstTxWarp>
          </a:bodyPr>
          <a:lstStyle/>
          <a:p>
            <a:pPr marL="268079" lvl="1" indent="-179248" eaLnBrk="0" fontAlgn="base" hangingPunct="0">
              <a:spcAft>
                <a:spcPts val="600"/>
              </a:spcAft>
              <a:buClr>
                <a:srgbClr val="00915A"/>
              </a:buClr>
              <a:buSzPct val="120000"/>
              <a:buFont typeface="Wingdings" panose="05000000000000000000" pitchFamily="2" charset="2"/>
              <a:buChar char="n"/>
              <a:tabLst>
                <a:tab pos="7791731" algn="r"/>
              </a:tabLst>
              <a:defRPr/>
            </a:pPr>
            <a:r>
              <a:rPr lang="en-GB" sz="1200" dirty="0">
                <a:solidFill>
                  <a:srgbClr val="000000"/>
                </a:solidFill>
                <a:cs typeface="Times New Roman" pitchFamily="18" charset="0"/>
              </a:rPr>
              <a:t>B</a:t>
            </a:r>
            <a:r>
              <a:rPr lang="en-GB" sz="1200" dirty="0" smtClean="0">
                <a:solidFill>
                  <a:srgbClr val="000000"/>
                </a:solidFill>
                <a:cs typeface="Times New Roman" pitchFamily="18" charset="0"/>
              </a:rPr>
              <a:t>anks </a:t>
            </a:r>
            <a:r>
              <a:rPr lang="en-GB" sz="1200" dirty="0">
                <a:solidFill>
                  <a:srgbClr val="000000"/>
                </a:solidFill>
                <a:cs typeface="Times New Roman" pitchFamily="18" charset="0"/>
              </a:rPr>
              <a:t>have relatively large industry concentration, with significant exposures to </a:t>
            </a:r>
            <a:r>
              <a:rPr lang="en-GB" sz="1200" dirty="0" smtClean="0">
                <a:solidFill>
                  <a:srgbClr val="000000"/>
                </a:solidFill>
                <a:cs typeface="Times New Roman" pitchFamily="18" charset="0"/>
              </a:rPr>
              <a:t>real-estate &amp; </a:t>
            </a:r>
            <a:r>
              <a:rPr lang="en-GB" sz="1200" dirty="0">
                <a:solidFill>
                  <a:srgbClr val="000000"/>
                </a:solidFill>
                <a:cs typeface="Times New Roman" pitchFamily="18" charset="0"/>
              </a:rPr>
              <a:t>construction, as well as </a:t>
            </a:r>
            <a:r>
              <a:rPr lang="en-GB" sz="1200" dirty="0" smtClean="0">
                <a:solidFill>
                  <a:srgbClr val="000000"/>
                </a:solidFill>
                <a:cs typeface="Times New Roman" pitchFamily="18" charset="0"/>
              </a:rPr>
              <a:t>manufacturing and trade sectors</a:t>
            </a:r>
            <a:endParaRPr lang="en-GB" sz="1200" dirty="0">
              <a:solidFill>
                <a:srgbClr val="000000"/>
              </a:solidFill>
              <a:cs typeface="Times New Roman" pitchFamily="18" charset="0"/>
            </a:endParaRPr>
          </a:p>
          <a:p>
            <a:pPr marL="268079" lvl="1" indent="-179248" eaLnBrk="0" fontAlgn="base" hangingPunct="0">
              <a:spcAft>
                <a:spcPts val="600"/>
              </a:spcAft>
              <a:buClr>
                <a:srgbClr val="00915A"/>
              </a:buClr>
              <a:buSzPct val="120000"/>
              <a:buFont typeface="Wingdings" panose="05000000000000000000" pitchFamily="2" charset="2"/>
              <a:buChar char="n"/>
              <a:tabLst>
                <a:tab pos="7791731" algn="r"/>
              </a:tabLst>
              <a:defRPr/>
            </a:pPr>
            <a:r>
              <a:rPr lang="en-GB" sz="1200" dirty="0" smtClean="0">
                <a:solidFill>
                  <a:srgbClr val="000000"/>
                </a:solidFill>
                <a:cs typeface="Times New Roman" pitchFamily="18" charset="0"/>
              </a:rPr>
              <a:t>Combined, these three industries accounted for 67% of corporate loans</a:t>
            </a:r>
            <a:endParaRPr lang="en-GB" sz="1200" dirty="0">
              <a:solidFill>
                <a:srgbClr val="000000"/>
              </a:solidFill>
              <a:cs typeface="Times New Roman" pitchFamily="18" charset="0"/>
            </a:endParaRPr>
          </a:p>
        </p:txBody>
      </p:sp>
      <p:sp>
        <p:nvSpPr>
          <p:cNvPr id="16" name="Rectangle 23"/>
          <p:cNvSpPr txBox="1">
            <a:spLocks noChangeArrowheads="1"/>
          </p:cNvSpPr>
          <p:nvPr/>
        </p:nvSpPr>
        <p:spPr bwMode="auto">
          <a:xfrm>
            <a:off x="708634" y="205619"/>
            <a:ext cx="7751797" cy="28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defTabSz="942975" rtl="0" eaLnBrk="0" fontAlgn="base" hangingPunct="0">
              <a:spcBef>
                <a:spcPct val="0"/>
              </a:spcBef>
              <a:spcAft>
                <a:spcPct val="0"/>
              </a:spcAft>
              <a:defRPr b="1">
                <a:solidFill>
                  <a:schemeClr val="tx2"/>
                </a:solidFill>
                <a:latin typeface="+mj-lt"/>
                <a:ea typeface="+mj-ea"/>
                <a:cs typeface="+mj-cs"/>
              </a:defRPr>
            </a:lvl1pPr>
            <a:lvl2pPr algn="l" defTabSz="942975" rtl="0" eaLnBrk="0" fontAlgn="base" hangingPunct="0">
              <a:spcBef>
                <a:spcPct val="0"/>
              </a:spcBef>
              <a:spcAft>
                <a:spcPct val="0"/>
              </a:spcAft>
              <a:defRPr b="1">
                <a:solidFill>
                  <a:schemeClr val="tx2"/>
                </a:solidFill>
                <a:latin typeface="Arial" charset="0"/>
                <a:cs typeface="Arial" charset="0"/>
              </a:defRPr>
            </a:lvl2pPr>
            <a:lvl3pPr algn="l" defTabSz="942975" rtl="0" eaLnBrk="0" fontAlgn="base" hangingPunct="0">
              <a:spcBef>
                <a:spcPct val="0"/>
              </a:spcBef>
              <a:spcAft>
                <a:spcPct val="0"/>
              </a:spcAft>
              <a:defRPr b="1">
                <a:solidFill>
                  <a:schemeClr val="tx2"/>
                </a:solidFill>
                <a:latin typeface="Arial" charset="0"/>
                <a:cs typeface="Arial" charset="0"/>
              </a:defRPr>
            </a:lvl3pPr>
            <a:lvl4pPr algn="l" defTabSz="942975" rtl="0" eaLnBrk="0" fontAlgn="base" hangingPunct="0">
              <a:spcBef>
                <a:spcPct val="0"/>
              </a:spcBef>
              <a:spcAft>
                <a:spcPct val="0"/>
              </a:spcAft>
              <a:defRPr b="1">
                <a:solidFill>
                  <a:schemeClr val="tx2"/>
                </a:solidFill>
                <a:latin typeface="Arial" charset="0"/>
                <a:cs typeface="Arial" charset="0"/>
              </a:defRPr>
            </a:lvl4pPr>
            <a:lvl5pPr algn="l" defTabSz="942975" rtl="0" eaLnBrk="0" fontAlgn="base" hangingPunct="0">
              <a:spcBef>
                <a:spcPct val="0"/>
              </a:spcBef>
              <a:spcAft>
                <a:spcPct val="0"/>
              </a:spcAft>
              <a:defRPr b="1">
                <a:solidFill>
                  <a:schemeClr val="tx2"/>
                </a:solidFill>
                <a:latin typeface="Arial" charset="0"/>
                <a:cs typeface="Arial" charset="0"/>
              </a:defRPr>
            </a:lvl5pPr>
            <a:lvl6pPr marL="456925" algn="l" defTabSz="945578" rtl="0" fontAlgn="base">
              <a:spcBef>
                <a:spcPct val="0"/>
              </a:spcBef>
              <a:spcAft>
                <a:spcPct val="0"/>
              </a:spcAft>
              <a:defRPr b="1">
                <a:solidFill>
                  <a:schemeClr val="tx2"/>
                </a:solidFill>
                <a:latin typeface="Arial" charset="0"/>
                <a:cs typeface="Arial" charset="0"/>
              </a:defRPr>
            </a:lvl6pPr>
            <a:lvl7pPr marL="913847" algn="l" defTabSz="945578" rtl="0" fontAlgn="base">
              <a:spcBef>
                <a:spcPct val="0"/>
              </a:spcBef>
              <a:spcAft>
                <a:spcPct val="0"/>
              </a:spcAft>
              <a:defRPr b="1">
                <a:solidFill>
                  <a:schemeClr val="tx2"/>
                </a:solidFill>
                <a:latin typeface="Arial" charset="0"/>
                <a:cs typeface="Arial" charset="0"/>
              </a:defRPr>
            </a:lvl7pPr>
            <a:lvl8pPr marL="1370774" algn="l" defTabSz="945578" rtl="0" fontAlgn="base">
              <a:spcBef>
                <a:spcPct val="0"/>
              </a:spcBef>
              <a:spcAft>
                <a:spcPct val="0"/>
              </a:spcAft>
              <a:defRPr b="1">
                <a:solidFill>
                  <a:schemeClr val="tx2"/>
                </a:solidFill>
                <a:latin typeface="Arial" charset="0"/>
                <a:cs typeface="Arial" charset="0"/>
              </a:defRPr>
            </a:lvl8pPr>
            <a:lvl9pPr marL="1827692" algn="l" defTabSz="945578" rtl="0" fontAlgn="base">
              <a:spcBef>
                <a:spcPct val="0"/>
              </a:spcBef>
              <a:spcAft>
                <a:spcPct val="0"/>
              </a:spcAft>
              <a:defRPr b="1">
                <a:solidFill>
                  <a:schemeClr val="tx2"/>
                </a:solidFill>
                <a:latin typeface="Arial" charset="0"/>
                <a:cs typeface="Arial" charset="0"/>
              </a:defRPr>
            </a:lvl9pPr>
          </a:lstStyle>
          <a:p>
            <a:pPr defTabSz="878899" eaLnBrk="1" hangingPunct="1">
              <a:defRPr/>
            </a:pPr>
            <a:r>
              <a:rPr lang="en-GB" dirty="0" smtClean="0">
                <a:solidFill>
                  <a:srgbClr val="000000"/>
                </a:solidFill>
                <a:ea typeface="+mn-ea"/>
              </a:rPr>
              <a:t>Hungarian Loan Book Composition </a:t>
            </a:r>
            <a:endParaRPr lang="en-GB" dirty="0">
              <a:solidFill>
                <a:srgbClr val="000000"/>
              </a:solidFill>
              <a:ea typeface="+mn-ea"/>
            </a:endParaRPr>
          </a:p>
        </p:txBody>
      </p:sp>
    </p:spTree>
    <p:extLst>
      <p:ext uri="{BB962C8B-B14F-4D97-AF65-F5344CB8AC3E}">
        <p14:creationId xmlns:p14="http://schemas.microsoft.com/office/powerpoint/2010/main" val="1736533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26A4AF2-351D-47A8-80A3-93EE1ABDEEF7}" type="slidenum">
              <a:rPr lang="en-GB" smtClean="0"/>
              <a:pPr/>
              <a:t>7</a:t>
            </a:fld>
            <a:endParaRPr lang="en-GB"/>
          </a:p>
        </p:txBody>
      </p:sp>
      <p:sp>
        <p:nvSpPr>
          <p:cNvPr id="4" name="Snip Single Corner Rectangle 3"/>
          <p:cNvSpPr/>
          <p:nvPr/>
        </p:nvSpPr>
        <p:spPr bwMode="auto">
          <a:xfrm>
            <a:off x="755577" y="3438106"/>
            <a:ext cx="8136903" cy="360040"/>
          </a:xfrm>
          <a:prstGeom prst="snip1Rect">
            <a:avLst>
              <a:gd name="adj" fmla="val 9475"/>
            </a:avLst>
          </a:prstGeom>
          <a:solidFill>
            <a:schemeClr val="bg1"/>
          </a:solidFill>
          <a:ln w="19050" cap="flat" cmpd="sng" algn="ctr">
            <a:solidFill>
              <a:srgbClr val="00915A"/>
            </a:solidFill>
            <a:prstDash val="solid"/>
            <a:round/>
            <a:headEnd type="none" w="med" len="med"/>
            <a:tailEnd type="none" w="med" len="med"/>
          </a:ln>
          <a:effectLst/>
        </p:spPr>
        <p:txBody>
          <a:bodyPr vert="horz" wrap="square" lIns="91369" tIns="45685" rIns="91369" bIns="45685" numCol="1" rtlCol="0" anchor="t" anchorCtr="0" compatLnSpc="1">
            <a:prstTxWarp prst="textNoShape">
              <a:avLst/>
            </a:prstTxWarp>
          </a:bodyPr>
          <a:lstStyle/>
          <a:p>
            <a:pPr marL="268079" lvl="1" indent="-179248" algn="just" eaLnBrk="0" fontAlgn="base" hangingPunct="0">
              <a:spcBef>
                <a:spcPct val="30000"/>
              </a:spcBef>
              <a:spcAft>
                <a:spcPct val="0"/>
              </a:spcAft>
              <a:buClr>
                <a:srgbClr val="00915A"/>
              </a:buClr>
              <a:buSzPct val="120000"/>
              <a:buFont typeface="Wingdings" pitchFamily="2" charset="2"/>
              <a:buChar char="n"/>
              <a:tabLst>
                <a:tab pos="7791731" algn="r"/>
              </a:tabLst>
              <a:defRPr/>
            </a:pPr>
            <a:r>
              <a:rPr lang="en-GB" sz="1200" dirty="0" smtClean="0">
                <a:latin typeface="Arial" charset="0"/>
                <a:cs typeface="Times New Roman" pitchFamily="18" charset="0"/>
              </a:rPr>
              <a:t>The 8 </a:t>
            </a:r>
            <a:r>
              <a:rPr lang="en-GB" sz="1200" dirty="0">
                <a:latin typeface="Arial" charset="0"/>
                <a:cs typeface="Times New Roman" pitchFamily="18" charset="0"/>
              </a:rPr>
              <a:t>largest banks </a:t>
            </a:r>
            <a:r>
              <a:rPr lang="en-GB" sz="1200" dirty="0" smtClean="0">
                <a:latin typeface="Arial" charset="0"/>
                <a:cs typeface="Times New Roman" pitchFamily="18" charset="0"/>
              </a:rPr>
              <a:t>own c. 80% </a:t>
            </a:r>
            <a:r>
              <a:rPr lang="en-GB" sz="1200" dirty="0">
                <a:latin typeface="Arial" charset="0"/>
                <a:cs typeface="Times New Roman" pitchFamily="18" charset="0"/>
              </a:rPr>
              <a:t>of total bank </a:t>
            </a:r>
            <a:r>
              <a:rPr lang="en-GB" sz="1200" dirty="0" smtClean="0">
                <a:latin typeface="Arial" charset="0"/>
                <a:cs typeface="Times New Roman" pitchFamily="18" charset="0"/>
              </a:rPr>
              <a:t>assets</a:t>
            </a:r>
            <a:endParaRPr lang="en-GB" sz="1200" dirty="0">
              <a:latin typeface="Arial" charset="0"/>
              <a:cs typeface="Times New Roman" pitchFamily="18" charset="0"/>
            </a:endParaRPr>
          </a:p>
        </p:txBody>
      </p:sp>
      <p:sp>
        <p:nvSpPr>
          <p:cNvPr id="5" name="Text Box 2"/>
          <p:cNvSpPr txBox="1">
            <a:spLocks noChangeArrowheads="1"/>
          </p:cNvSpPr>
          <p:nvPr>
            <p:custDataLst>
              <p:tags r:id="rId1"/>
            </p:custDataLst>
          </p:nvPr>
        </p:nvSpPr>
        <p:spPr bwMode="auto">
          <a:xfrm>
            <a:off x="755576" y="728560"/>
            <a:ext cx="8136904" cy="288000"/>
          </a:xfrm>
          <a:prstGeom prst="rect">
            <a:avLst/>
          </a:prstGeom>
          <a:solidFill>
            <a:schemeClr val="bg1"/>
          </a:solidFill>
          <a:ln>
            <a:noFill/>
          </a:ln>
          <a:extLst/>
        </p:spPr>
        <p:txBody>
          <a:bodyPr lIns="0" tIns="16771" rIns="0" bIns="16771" anchor="ctr"/>
          <a:lstStyle>
            <a:lvl1pPr indent="88900" defTabSz="912813" eaLnBrk="0" hangingPunct="0">
              <a:defRPr sz="1900">
                <a:solidFill>
                  <a:schemeClr val="tx1"/>
                </a:solidFill>
                <a:latin typeface="Arial" charset="0"/>
                <a:cs typeface="Arial" charset="0"/>
              </a:defRPr>
            </a:lvl1pPr>
            <a:lvl2pPr marL="742950" indent="-285750" defTabSz="912813" eaLnBrk="0" hangingPunct="0">
              <a:defRPr sz="1900">
                <a:solidFill>
                  <a:schemeClr val="tx1"/>
                </a:solidFill>
                <a:latin typeface="Arial" charset="0"/>
                <a:cs typeface="Arial" charset="0"/>
              </a:defRPr>
            </a:lvl2pPr>
            <a:lvl3pPr marL="1143000" indent="-228600" defTabSz="912813" eaLnBrk="0" hangingPunct="0">
              <a:defRPr sz="1900">
                <a:solidFill>
                  <a:schemeClr val="tx1"/>
                </a:solidFill>
                <a:latin typeface="Arial" charset="0"/>
                <a:cs typeface="Arial" charset="0"/>
              </a:defRPr>
            </a:lvl3pPr>
            <a:lvl4pPr marL="1600200" indent="-228600" defTabSz="912813" eaLnBrk="0" hangingPunct="0">
              <a:defRPr sz="1900">
                <a:solidFill>
                  <a:schemeClr val="tx1"/>
                </a:solidFill>
                <a:latin typeface="Arial" charset="0"/>
                <a:cs typeface="Arial" charset="0"/>
              </a:defRPr>
            </a:lvl4pPr>
            <a:lvl5pPr marL="2057400" indent="-228600" defTabSz="912813"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eaLnBrk="1" fontAlgn="base" hangingPunct="1">
              <a:spcBef>
                <a:spcPct val="0"/>
              </a:spcBef>
              <a:spcAft>
                <a:spcPct val="0"/>
              </a:spcAft>
            </a:pPr>
            <a:r>
              <a:rPr lang="en-GB" sz="1400" b="1" dirty="0" smtClean="0">
                <a:solidFill>
                  <a:srgbClr val="00915A"/>
                </a:solidFill>
              </a:rPr>
              <a:t>Hungary’s </a:t>
            </a:r>
            <a:r>
              <a:rPr lang="en-GB" sz="1400" b="1" dirty="0">
                <a:solidFill>
                  <a:srgbClr val="00915A"/>
                </a:solidFill>
              </a:rPr>
              <a:t>Banking Sector Assets</a:t>
            </a:r>
          </a:p>
        </p:txBody>
      </p:sp>
      <p:graphicFrame>
        <p:nvGraphicFramePr>
          <p:cNvPr id="6" name="Table 5"/>
          <p:cNvGraphicFramePr>
            <a:graphicFrameLocks noGrp="1"/>
          </p:cNvGraphicFramePr>
          <p:nvPr>
            <p:extLst>
              <p:ext uri="{D42A27DB-BD31-4B8C-83A1-F6EECF244321}">
                <p14:modId xmlns:p14="http://schemas.microsoft.com/office/powerpoint/2010/main" val="699359363"/>
              </p:ext>
            </p:extLst>
          </p:nvPr>
        </p:nvGraphicFramePr>
        <p:xfrm>
          <a:off x="753604" y="1157666"/>
          <a:ext cx="4157149" cy="2013490"/>
        </p:xfrm>
        <a:graphic>
          <a:graphicData uri="http://schemas.openxmlformats.org/drawingml/2006/table">
            <a:tbl>
              <a:tblPr firstRow="1" bandRow="1">
                <a:tableStyleId>{5C22544A-7EE6-4342-B048-85BDC9FD1C3A}</a:tableStyleId>
              </a:tblPr>
              <a:tblGrid>
                <a:gridCol w="1962348"/>
                <a:gridCol w="794779"/>
                <a:gridCol w="1400022"/>
              </a:tblGrid>
              <a:tr h="344182">
                <a:tc>
                  <a:txBody>
                    <a:bodyPr/>
                    <a:lstStyle/>
                    <a:p>
                      <a:r>
                        <a:rPr lang="en-GB" sz="1000" b="1" dirty="0" smtClean="0">
                          <a:solidFill>
                            <a:schemeClr val="bg1"/>
                          </a:solidFill>
                        </a:rPr>
                        <a:t>8 Largest Banks by Assets</a:t>
                      </a:r>
                      <a:endParaRPr lang="en-GB" sz="1000" dirty="0">
                        <a:solidFill>
                          <a:schemeClr val="bg1"/>
                        </a:solidFill>
                      </a:endParaRPr>
                    </a:p>
                  </a:txBody>
                  <a:tcPr marL="54000" marR="54000" marT="18000" marB="1800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15A"/>
                    </a:solidFill>
                  </a:tcPr>
                </a:tc>
                <a:tc>
                  <a:txBody>
                    <a:bodyPr/>
                    <a:lstStyle/>
                    <a:p>
                      <a:pPr algn="ctr"/>
                      <a:r>
                        <a:rPr lang="en-GB" sz="1000" dirty="0" smtClean="0"/>
                        <a:t>% of Total</a:t>
                      </a:r>
                      <a:r>
                        <a:rPr lang="en-GB" sz="1000" baseline="0" dirty="0" smtClean="0"/>
                        <a:t> Banks </a:t>
                      </a:r>
                      <a:r>
                        <a:rPr lang="en-GB" sz="1000" dirty="0" smtClean="0"/>
                        <a:t>Assets</a:t>
                      </a:r>
                      <a:endParaRPr lang="en-GB" sz="1000" dirty="0"/>
                    </a:p>
                  </a:txBody>
                  <a:tcPr marL="54000" marR="54000" marT="18000" marB="1800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15A"/>
                    </a:solidFill>
                  </a:tcPr>
                </a:tc>
                <a:tc>
                  <a:txBody>
                    <a:bodyPr/>
                    <a:lstStyle/>
                    <a:p>
                      <a:pPr algn="ctr"/>
                      <a:r>
                        <a:rPr lang="en-GB" sz="1000" dirty="0" smtClean="0"/>
                        <a:t>Rating</a:t>
                      </a:r>
                    </a:p>
                    <a:p>
                      <a:pPr algn="ctr"/>
                      <a:r>
                        <a:rPr lang="en-GB" sz="1000" dirty="0" smtClean="0"/>
                        <a:t>S&amp;P / Moody’s / Fitch</a:t>
                      </a:r>
                      <a:endParaRPr lang="en-GB" sz="1000" dirty="0"/>
                    </a:p>
                  </a:txBody>
                  <a:tcPr marL="54000" marR="54000" marT="18000" marB="1800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15A"/>
                    </a:solidFill>
                  </a:tcPr>
                </a:tc>
              </a:tr>
              <a:tr h="190270">
                <a:tc>
                  <a:txBody>
                    <a:bodyPr/>
                    <a:lstStyle/>
                    <a:p>
                      <a:r>
                        <a:rPr lang="en-GB" sz="1000" b="1" dirty="0" smtClean="0">
                          <a:solidFill>
                            <a:schemeClr val="tx1"/>
                          </a:solidFill>
                        </a:rPr>
                        <a:t>OTP Bank </a:t>
                      </a:r>
                      <a:r>
                        <a:rPr lang="en-GB" sz="1000" b="1" dirty="0" err="1" smtClean="0">
                          <a:solidFill>
                            <a:schemeClr val="tx1"/>
                          </a:solidFill>
                        </a:rPr>
                        <a:t>Nyrt</a:t>
                      </a:r>
                      <a:endParaRPr lang="en-GB" sz="1000" b="1" dirty="0">
                        <a:solidFill>
                          <a:schemeClr val="tx1"/>
                        </a:solidFill>
                      </a:endParaRPr>
                    </a:p>
                  </a:txBody>
                  <a:tcPr marL="54000" marR="54000" marT="18000" marB="1800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dirty="0" smtClean="0"/>
                        <a:t>29%</a:t>
                      </a:r>
                      <a:endParaRPr lang="en-GB" sz="1000" dirty="0"/>
                    </a:p>
                  </a:txBody>
                  <a:tcPr marL="54000" marR="54000" marT="18000" marB="1800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dirty="0" smtClean="0"/>
                        <a:t>BB / Ba2 / NR</a:t>
                      </a:r>
                      <a:endParaRPr lang="en-GB" sz="1000" dirty="0"/>
                    </a:p>
                  </a:txBody>
                  <a:tcPr marL="54000" marR="54000" marT="18000" marB="1800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270">
                <a:tc>
                  <a:txBody>
                    <a:bodyPr/>
                    <a:lstStyle/>
                    <a:p>
                      <a:r>
                        <a:rPr lang="en-GB" sz="1000" b="1" dirty="0" smtClean="0">
                          <a:solidFill>
                            <a:schemeClr val="tx1"/>
                          </a:solidFill>
                        </a:rPr>
                        <a:t>K&amp;H</a:t>
                      </a:r>
                      <a:endParaRPr lang="en-GB" sz="1000" b="1" dirty="0">
                        <a:solidFill>
                          <a:schemeClr val="tx1"/>
                        </a:solidFill>
                      </a:endParaRPr>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dirty="0" smtClean="0"/>
                        <a:t>10%</a:t>
                      </a:r>
                      <a:endParaRPr lang="en-GB" sz="1000" dirty="0"/>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dirty="0" smtClean="0"/>
                        <a:t>NR</a:t>
                      </a:r>
                      <a:r>
                        <a:rPr lang="en-GB" sz="1000" baseline="0" dirty="0" smtClean="0"/>
                        <a:t> / Ba3 / BBB-</a:t>
                      </a:r>
                      <a:endParaRPr lang="en-GB" sz="1000" dirty="0"/>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270">
                <a:tc>
                  <a:txBody>
                    <a:bodyPr/>
                    <a:lstStyle/>
                    <a:p>
                      <a:r>
                        <a:rPr lang="en-GB" sz="1000" b="1" dirty="0" err="1" smtClean="0">
                          <a:solidFill>
                            <a:schemeClr val="tx1"/>
                          </a:solidFill>
                        </a:rPr>
                        <a:t>Erste</a:t>
                      </a:r>
                      <a:r>
                        <a:rPr lang="en-GB" sz="1000" b="1" dirty="0" smtClean="0">
                          <a:solidFill>
                            <a:schemeClr val="tx1"/>
                          </a:solidFill>
                        </a:rPr>
                        <a:t> Bank Hungary</a:t>
                      </a:r>
                      <a:endParaRPr lang="en-GB" sz="1000" b="1" dirty="0">
                        <a:solidFill>
                          <a:schemeClr val="tx1"/>
                        </a:solidFill>
                      </a:endParaRPr>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dirty="0" smtClean="0"/>
                        <a:t>9%</a:t>
                      </a:r>
                      <a:endParaRPr lang="en-GB" sz="1000" dirty="0"/>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dirty="0" smtClean="0"/>
                        <a:t>NR / B3</a:t>
                      </a:r>
                      <a:r>
                        <a:rPr lang="en-GB" sz="1000" baseline="0" dirty="0" smtClean="0"/>
                        <a:t> / BBB-</a:t>
                      </a:r>
                      <a:endParaRPr lang="en-GB" sz="1000" dirty="0"/>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270">
                <a:tc>
                  <a:txBody>
                    <a:bodyPr/>
                    <a:lstStyle/>
                    <a:p>
                      <a:r>
                        <a:rPr lang="en-GB" sz="1000" b="1" dirty="0" smtClean="0">
                          <a:solidFill>
                            <a:schemeClr val="tx1"/>
                          </a:solidFill>
                        </a:rPr>
                        <a:t>MKB Bank</a:t>
                      </a:r>
                      <a:endParaRPr lang="en-GB" sz="1000" b="1" dirty="0">
                        <a:solidFill>
                          <a:schemeClr val="tx1"/>
                        </a:solidFill>
                      </a:endParaRPr>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dirty="0" smtClean="0"/>
                        <a:t>7%</a:t>
                      </a:r>
                      <a:endParaRPr lang="en-GB" sz="1000" dirty="0"/>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882562" rtl="0" eaLnBrk="1" fontAlgn="auto" latinLnBrk="0" hangingPunct="1">
                        <a:lnSpc>
                          <a:spcPct val="100000"/>
                        </a:lnSpc>
                        <a:spcBef>
                          <a:spcPts val="0"/>
                        </a:spcBef>
                        <a:spcAft>
                          <a:spcPts val="0"/>
                        </a:spcAft>
                        <a:buClrTx/>
                        <a:buSzTx/>
                        <a:buFontTx/>
                        <a:buNone/>
                        <a:tabLst/>
                        <a:defRPr/>
                      </a:pPr>
                      <a:r>
                        <a:rPr lang="en-GB" sz="1000" dirty="0" smtClean="0"/>
                        <a:t>NR</a:t>
                      </a:r>
                      <a:r>
                        <a:rPr lang="en-GB" sz="1000" baseline="0" dirty="0" smtClean="0"/>
                        <a:t> </a:t>
                      </a:r>
                      <a:r>
                        <a:rPr lang="en-GB" sz="1000" dirty="0" smtClean="0"/>
                        <a:t>/ Caa2 / NR</a:t>
                      </a:r>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270">
                <a:tc>
                  <a:txBody>
                    <a:bodyPr/>
                    <a:lstStyle/>
                    <a:p>
                      <a:r>
                        <a:rPr lang="en-GB" sz="1000" b="1" dirty="0" smtClean="0">
                          <a:solidFill>
                            <a:schemeClr val="tx1"/>
                          </a:solidFill>
                        </a:rPr>
                        <a:t>CIB Bank</a:t>
                      </a:r>
                      <a:endParaRPr lang="en-GB" sz="1000" b="1" dirty="0">
                        <a:solidFill>
                          <a:schemeClr val="tx1"/>
                        </a:solidFill>
                      </a:endParaRPr>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dirty="0" smtClean="0"/>
                        <a:t>7%</a:t>
                      </a:r>
                      <a:endParaRPr lang="en-GB" sz="1000" dirty="0"/>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dirty="0" smtClean="0"/>
                        <a:t>NR / BBB- / NR</a:t>
                      </a:r>
                      <a:endParaRPr lang="en-GB" sz="1000" dirty="0"/>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270">
                <a:tc>
                  <a:txBody>
                    <a:bodyPr/>
                    <a:lstStyle/>
                    <a:p>
                      <a:r>
                        <a:rPr lang="en-GB" sz="1000" b="1" dirty="0" err="1" smtClean="0">
                          <a:solidFill>
                            <a:schemeClr val="tx1"/>
                          </a:solidFill>
                        </a:rPr>
                        <a:t>Raffeisen</a:t>
                      </a:r>
                      <a:r>
                        <a:rPr lang="en-GB" sz="1000" b="1" dirty="0" smtClean="0">
                          <a:solidFill>
                            <a:schemeClr val="tx1"/>
                          </a:solidFill>
                        </a:rPr>
                        <a:t> Bank</a:t>
                      </a:r>
                      <a:endParaRPr lang="en-GB" sz="1000" b="1" dirty="0">
                        <a:solidFill>
                          <a:schemeClr val="tx1"/>
                        </a:solidFill>
                      </a:endParaRPr>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dirty="0" smtClean="0"/>
                        <a:t>7%</a:t>
                      </a:r>
                      <a:endParaRPr lang="en-GB" sz="1000" dirty="0"/>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dirty="0" smtClean="0"/>
                        <a:t>A- / A3 / A</a:t>
                      </a:r>
                      <a:endParaRPr lang="en-GB" sz="1000" dirty="0"/>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270">
                <a:tc>
                  <a:txBody>
                    <a:bodyPr/>
                    <a:lstStyle/>
                    <a:p>
                      <a:r>
                        <a:rPr lang="en-GB" sz="1000" b="1" dirty="0" err="1" smtClean="0">
                          <a:solidFill>
                            <a:schemeClr val="tx1"/>
                          </a:solidFill>
                        </a:rPr>
                        <a:t>UniCredit</a:t>
                      </a:r>
                      <a:r>
                        <a:rPr lang="en-GB" sz="1000" b="1" dirty="0" smtClean="0">
                          <a:solidFill>
                            <a:schemeClr val="tx1"/>
                          </a:solidFill>
                        </a:rPr>
                        <a:t> Bank</a:t>
                      </a:r>
                      <a:endParaRPr lang="en-GB" sz="1000" b="1" dirty="0">
                        <a:solidFill>
                          <a:schemeClr val="tx1"/>
                        </a:solidFill>
                      </a:endParaRPr>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dirty="0" smtClean="0"/>
                        <a:t>7%</a:t>
                      </a:r>
                      <a:endParaRPr lang="en-GB" sz="1000" dirty="0"/>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dirty="0" smtClean="0"/>
                        <a:t>BBB / Baa2 / BBB+</a:t>
                      </a:r>
                      <a:endParaRPr lang="en-GB" sz="1000" dirty="0"/>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254">
                <a:tc>
                  <a:txBody>
                    <a:bodyPr/>
                    <a:lstStyle/>
                    <a:p>
                      <a:r>
                        <a:rPr lang="en-GB" sz="1000" b="1" dirty="0" smtClean="0">
                          <a:solidFill>
                            <a:schemeClr val="tx1"/>
                          </a:solidFill>
                        </a:rPr>
                        <a:t>FHB Bank</a:t>
                      </a:r>
                      <a:endParaRPr lang="en-GB" sz="1000" b="1" dirty="0">
                        <a:solidFill>
                          <a:schemeClr val="tx1"/>
                        </a:solidFill>
                      </a:endParaRPr>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dirty="0" smtClean="0"/>
                        <a:t>4%</a:t>
                      </a:r>
                      <a:endParaRPr lang="en-GB" sz="1000" dirty="0"/>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000" dirty="0" smtClean="0"/>
                        <a:t>NR / B3 / NR</a:t>
                      </a:r>
                      <a:endParaRPr lang="en-GB" sz="1000" dirty="0"/>
                    </a:p>
                  </a:txBody>
                  <a:tcPr marL="54000" marR="54000" marT="18000" marB="18000">
                    <a:lnL w="12700" cmpd="sng">
                      <a:noFill/>
                    </a:lnL>
                    <a:lnR w="12700" cmpd="sng">
                      <a:noFill/>
                    </a:lnR>
                    <a:lnT w="12700" cap="flat" cmpd="sng" algn="ctr">
                      <a:solidFill>
                        <a:srgbClr val="00915A"/>
                      </a:solidFill>
                      <a:prstDash val="solid"/>
                      <a:round/>
                      <a:headEnd type="none" w="med" len="med"/>
                      <a:tailEnd type="none" w="med" len="med"/>
                    </a:lnT>
                    <a:lnB w="12700" cap="flat" cmpd="sng" algn="ctr">
                      <a:solidFill>
                        <a:srgbClr val="00915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 name="Text Box 2"/>
          <p:cNvSpPr txBox="1">
            <a:spLocks noChangeArrowheads="1"/>
          </p:cNvSpPr>
          <p:nvPr>
            <p:custDataLst>
              <p:tags r:id="rId2"/>
            </p:custDataLst>
          </p:nvPr>
        </p:nvSpPr>
        <p:spPr bwMode="auto">
          <a:xfrm>
            <a:off x="755576" y="4149080"/>
            <a:ext cx="8136904" cy="288000"/>
          </a:xfrm>
          <a:prstGeom prst="rect">
            <a:avLst/>
          </a:prstGeom>
          <a:solidFill>
            <a:schemeClr val="bg1"/>
          </a:solidFill>
          <a:ln>
            <a:noFill/>
          </a:ln>
          <a:extLst/>
        </p:spPr>
        <p:txBody>
          <a:bodyPr lIns="0" tIns="16771" rIns="0" bIns="16771" anchor="ctr"/>
          <a:lstStyle>
            <a:lvl1pPr indent="88900" defTabSz="912813" eaLnBrk="0" hangingPunct="0">
              <a:defRPr sz="1900">
                <a:solidFill>
                  <a:schemeClr val="tx1"/>
                </a:solidFill>
                <a:latin typeface="Arial" charset="0"/>
                <a:cs typeface="Arial" charset="0"/>
              </a:defRPr>
            </a:lvl1pPr>
            <a:lvl2pPr marL="742950" indent="-285750" defTabSz="912813" eaLnBrk="0" hangingPunct="0">
              <a:defRPr sz="1900">
                <a:solidFill>
                  <a:schemeClr val="tx1"/>
                </a:solidFill>
                <a:latin typeface="Arial" charset="0"/>
                <a:cs typeface="Arial" charset="0"/>
              </a:defRPr>
            </a:lvl2pPr>
            <a:lvl3pPr marL="1143000" indent="-228600" defTabSz="912813" eaLnBrk="0" hangingPunct="0">
              <a:defRPr sz="1900">
                <a:solidFill>
                  <a:schemeClr val="tx1"/>
                </a:solidFill>
                <a:latin typeface="Arial" charset="0"/>
                <a:cs typeface="Arial" charset="0"/>
              </a:defRPr>
            </a:lvl3pPr>
            <a:lvl4pPr marL="1600200" indent="-228600" defTabSz="912813" eaLnBrk="0" hangingPunct="0">
              <a:defRPr sz="1900">
                <a:solidFill>
                  <a:schemeClr val="tx1"/>
                </a:solidFill>
                <a:latin typeface="Arial" charset="0"/>
                <a:cs typeface="Arial" charset="0"/>
              </a:defRPr>
            </a:lvl4pPr>
            <a:lvl5pPr marL="2057400" indent="-228600" defTabSz="912813"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eaLnBrk="1" fontAlgn="base" hangingPunct="1">
              <a:spcBef>
                <a:spcPct val="0"/>
              </a:spcBef>
              <a:spcAft>
                <a:spcPct val="0"/>
              </a:spcAft>
            </a:pPr>
            <a:r>
              <a:rPr lang="en-GB" sz="1400" b="1" dirty="0">
                <a:solidFill>
                  <a:srgbClr val="00915A"/>
                </a:solidFill>
              </a:rPr>
              <a:t>Key Lenders depending on Categories</a:t>
            </a:r>
          </a:p>
        </p:txBody>
      </p:sp>
      <p:sp>
        <p:nvSpPr>
          <p:cNvPr id="17" name="Text Box 10"/>
          <p:cNvSpPr txBox="1">
            <a:spLocks noChangeArrowheads="1"/>
          </p:cNvSpPr>
          <p:nvPr/>
        </p:nvSpPr>
        <p:spPr bwMode="auto">
          <a:xfrm>
            <a:off x="795966" y="3202420"/>
            <a:ext cx="248283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eaLnBrk="0" fontAlgn="base" hangingPunct="0">
              <a:spcBef>
                <a:spcPct val="0"/>
              </a:spcBef>
              <a:spcAft>
                <a:spcPct val="0"/>
              </a:spcAft>
              <a:defRPr sz="1900">
                <a:solidFill>
                  <a:schemeClr val="tx1"/>
                </a:solidFill>
                <a:latin typeface="Arial" charset="0"/>
                <a:cs typeface="Arial" charset="0"/>
              </a:defRPr>
            </a:lvl6pPr>
            <a:lvl7pPr marL="2971800" indent="-228600" eaLnBrk="0" fontAlgn="base" hangingPunct="0">
              <a:spcBef>
                <a:spcPct val="0"/>
              </a:spcBef>
              <a:spcAft>
                <a:spcPct val="0"/>
              </a:spcAft>
              <a:defRPr sz="1900">
                <a:solidFill>
                  <a:schemeClr val="tx1"/>
                </a:solidFill>
                <a:latin typeface="Arial" charset="0"/>
                <a:cs typeface="Arial" charset="0"/>
              </a:defRPr>
            </a:lvl7pPr>
            <a:lvl8pPr marL="3429000" indent="-228600" eaLnBrk="0" fontAlgn="base" hangingPunct="0">
              <a:spcBef>
                <a:spcPct val="0"/>
              </a:spcBef>
              <a:spcAft>
                <a:spcPct val="0"/>
              </a:spcAft>
              <a:defRPr sz="1900">
                <a:solidFill>
                  <a:schemeClr val="tx1"/>
                </a:solidFill>
                <a:latin typeface="Arial" charset="0"/>
                <a:cs typeface="Arial" charset="0"/>
              </a:defRPr>
            </a:lvl8pPr>
            <a:lvl9pPr marL="3886200" indent="-228600" eaLnBrk="0" fontAlgn="base" hangingPunct="0">
              <a:spcBef>
                <a:spcPct val="0"/>
              </a:spcBef>
              <a:spcAft>
                <a:spcPct val="0"/>
              </a:spcAft>
              <a:defRPr sz="1900">
                <a:solidFill>
                  <a:schemeClr val="tx1"/>
                </a:solidFill>
                <a:latin typeface="Arial" charset="0"/>
                <a:cs typeface="Arial" charset="0"/>
              </a:defRPr>
            </a:lvl9pPr>
          </a:lstStyle>
          <a:p>
            <a:pPr fontAlgn="base">
              <a:spcBef>
                <a:spcPct val="50000"/>
              </a:spcBef>
              <a:spcAft>
                <a:spcPct val="0"/>
              </a:spcAft>
            </a:pPr>
            <a:r>
              <a:rPr lang="en-GB" sz="800" i="1" dirty="0">
                <a:solidFill>
                  <a:srgbClr val="000000"/>
                </a:solidFill>
                <a:latin typeface="Arial Narrow" pitchFamily="34" charset="0"/>
              </a:rPr>
              <a:t>Source: MNB</a:t>
            </a:r>
          </a:p>
        </p:txBody>
      </p:sp>
      <p:sp>
        <p:nvSpPr>
          <p:cNvPr id="22" name="AutoShape 2" descr="data:image/jpeg;base64,/9j/4AAQSkZJRgABAQAAAQABAAD/2wCEAAkGBxQTERUUExQVFRUXFiAbGBgYGB4XIRoeHCMcHyoaGx4cHiggGyQnGyEgITEiJTUuMi4uHh8zODMsNygtLisBCgoKDg0OGxAQGzYkICQuLCwvNCwsNSw0LiwvLCwsLCwsLCwsLCwsLCwvLCwsLCwsLCwsLCwsLCwsLCwsLCwsLP/AABEIAFAA7AMBIgACEQEDEQH/xAAcAAACAwEBAQEAAAAAAAAAAAAABwQFBgMIAgH/xAA/EAACAQMBBQUFBQUHBQAAAAABAgMABBESBQYHITETQVFxoSJhgZGxFDJCUoIjYnLB0UNTkqKy4fAVM4PC8f/EABgBAQEBAQEAAAAAAAAAAAAAAAABAgME/8QAKBEAAgICAgAFAwUAAAAAAAAAAAECERIhAzEiQVFhgRORoTJxsdHw/9oADAMBAAIRAxEAPwB40UUUAUUUUAUUUUAUUUUAUUUUAUUUUAUUUUAUUUUAVUba2/Hb8jln/KP5nuqwvLyOJS8rrGo/ExCj5msRtDZ0YkMtxP8AfJYIgJYg9OuNPKuPNOUV4TpxxTey12ZvFLNrOmOKNBlnOWx7u7Jqvu96xn2Vdx4u+gH9Kj61P2fvFbKnZIpiGOWtcjPi2DVbfLdqdQjjZe5o41YH0zXnlOWKqV+tKzqoq9qibsfeIyMFW1z70PTzyP51pFvG74ZB/hP0as7snbUrgxzRSBSPvojKV+Q9RUW42DOP2lvOZF7vbIPkeeDW4cklG1v8fgkopvejYrcr35X+IEV2rM7H2lcodNzG2n+8xnH8WOo99aSNwwBBBB6Ec816ITyRxlGj6ooorZkKKKKAKKKKA4XyyGNxEVEmk6CwyAfEgd1I674q7RjkeNuw1I7K2E71JBxz8RTxvbkRxvI3RFLHyUZryvs+3a6uI0P3p5QGPvduZ9Sa48raqjcEN9Nq7wGISLDAysoYAYyQRnpq8Kptm8Y7hJNN1boyg4bRlHXHI8myCR4HHnTnACjuAA+QFeXd8L5J765lj5o8p047x0yPPGfjSdx6YjTPT1ndLLGsiHUjqGU+IPOu1UG7qiy2bCLhhGIoRrLHGn3H6VlJeK3aymKwspbo+Jbs+XjjSxA88V0yS7M0MqilrsziynbmG9tntWBwTq1hT+8CqlR7+dave/eCSzgE0dubhRzfS4TQv5uhz8KZKrFMv6KWu7HFQ3dysP2VYk0szyGfOhVGS2OzA8O8VH23xkjR8W1uZkyR2jP2YbH5RoYn0qZxqy4saVFZfcbfSLaMblUMckeNcZOrGrOCDgZBwe4dKs94t4YLKLtLh9IPJR1Zj4KO+tWqslFrRSxtuKNxcFvsezJJkTqTJgj3EKhAOO7Jrm/GeHsS32aQTg47MsAvvOvGRjw05rP1IlxY0qyPEHfdNnxgAB53HsJ3Afnb3e7vrteb6Rw2UN1NFIDMmpY0BkOcZwWAAAxj2jivPu1dpSXly002XaRuar4fkTyHIVnknS0WMbHRw92BJPp2jfsZp3GYVbpEp71XoCfQYrYbT2HDOcuvtfmBwfj41R7m74C6imZ7drSKAKMyNyIwemVGAoA+YqjvuLSNKIrK1kumPIHOgH+EBWYj3kCngxpjxXo19vutbKc6C38RJ9KsRs6MfdUJ709n6Uv4+K/ZSGK+spbZgM8m7Ty5FV6+IzV9uBvkdpLM3YdisbBQdevVnJ/KMEDHj1pFca0kG5eZqIkI6tke/r/vXw9qM6h7LeI7/Px+NLXbfFmW2laKXZ5Rx3NOByPQ8oyOdWd3xPhhtIZp49M0y6lgR9RC55FmIGkHy+dayiSmb1c459ajm20ktHyJ5le5v6H3/Wl9upxPkvZ2hWyAIjZxpmznSPu84wOZ5Zqu2hxmeJmRrDS6EhlafBBHUcojRziMWNpTkeFftYTefiVFaBU7Iy3GgNJErcosgHDvjljPh8qibm8U0vLhYJYOxd+SEP2gJ/KcqpB8OtXON0TFjGopc7z8WYLd2jt4jclThmDaEB8NWltR+HxqfuHxDj2g7RNEYZQuoDVrDDvwcA5HgRTON0MX2beisFvJtZ9TO0jJEszRAL2h0iNNZkcREOcnl1wAM99QLzfuax0RTRa2aNZMM41IGH/bJA9rDA+14EZ8Sc0hRoOKV/2Oy5z3uAg/WQPpSR3F2ZcT3ai1ZUljBcM3QY5eB8aYfHvaGIraAfidpD5IAB6sflUXgHY+1dTnuCRr6sf/AFrlLxTo2tRIO/tttmK3JuZw8B5P2RA6/nwAcelSuDVrs93yVY3iDUO0IK4/NEB4e/mK23Fe/WLZk4YjMgCKPEk93kAT8KUnCS3ZtqQleihmbywR9SKNVNBbiXXG3b7SXK2in9nEAzgfidvH+EdPM1ueEWwlt7BZMftJ/bY9+Pwr5Ac/iaS/EBydo3hPXtW9OQ9MV6X2dAI4Y0HRUVR8ABVhuTZJaQieNWP+pnHXsUz6/wAq1u0Nqld2EZj7TxLGPidP+kUtd8r83u0ZmiGvXJoiA56seyMeZ5/GtpxdH2aysLFT90Fmx+4AvqWY/Csp/qZqukZbhtu+b277JiRCE1TAHGpQR7HkWx60weNxjisIIVVVzMNCgAaQqtnHh1A+NR+AlhiO5nP4nWMfoBY+rD5VTcdb7XeQxd0URPxkI/kop1xk7kTeAdsdd3KeShUT4kuT8gB86xO9m2pNpXxZeYZxHAvgpOB5ZPM+fuplcP7QwbAnkHJpElf/AClR6Cl3wvtg+1LYHorFv8KnHrUfSRV22egt3tjpaW8cEY5IuCemo97H3k868z7UH2i9lEf9tcsE/wDI5x9RXobf7b62dlJISA7ApGO8swxy8uvwpI8Ldn9rtO3HdGS5/QOXritcm2okj6jm4hXQtdkzBeX7MRL+rC/SlNwcsO02mjd0SM/x+6PrWx487Q0wW8A/tJGc+SAD6sPlUXgHYcrqc95SNfhlj9Vqy3NILUSPxx3hYyJZocIq65f3ifug+4AZ8yPCtBwX3eWG0+0sP2k/Q+CDoB5nJPw8KVnEqYttO7J7nwPIKK9C7FVILOEEhUjhXJPIABRkmkdzbZHpCf46Tg30SjqkHP4sTW84O2HZbMRsc5WaQ/E4HoBST3y219svJpxnSzYQd+kch8+uPfXpDZsC2tminkIYRq/SvP8AnSG5NllpUIDihf8Aa7TuD3IQg/QMH1zTe3G3Qjitdc6iSeeMdozAEqpGBGuegC8qROyoGu7yNW6zzDV+tst6E16qFTjVtsS1ox25nD+HZ0jypLJIWTT+008hnORgDwpD3901zePJHzeaclB72b2R9K9Hb7X/AGFhcyd4iYDzYYH1pE8LbDtdp247kJc/pHL1xTkStRQi/Mc9tsWHZ2zp+QZuydppD1lcg5LE8zknp76QG6+yXurqGBGKs7YLD8IHVvlmnlxi2h2WzHXPOVljHx5n/KDWB4G2Wu+kk/uovVzj6A0mrkoiPTZu9/LKCy2LNDEiqmkIo8SSBqPie/NLzgpaltpah0jiYn44Fajj1tDENtAPxuznyQAD1b0rnwE2fhLqc/iZY1/SCx/1D5VXvkSC/Sb6/wBgapTLFII2JywZBIpOnTq0kjDaPZJzzHUHFGzt14I0CsolP5nAJ5AAKB0VQAAAOlXdFdaRzsS++e6W1doXHbPDEgA0oglB0rnPXHMnqalbtbF23YwmKCK30lix1MCcnA6+QFN6isfTV2ayE1tPcHa1/KHvJolxnTz1BQeulVHf593WmFuZudBs+MiPLyNjXIwwWx3AfhHu+taOiqoJOyOTYr+JPDV7qY3NqV1sMSRty1EctSnxxyIPur4mk29LbfZvs8cfs6Gm1gEjGPE4OO8CmnRTBFyF7w+4arZOJ52WSYD2Ao9mP3jPNj7+WPWqridudfXt4JIUUxpGFUlwOfMnl5mmvRTBVQyd2Zrh5sN7OxjhkAEmWZ8HPNiT17+VLrfXcPaF3fTTrGmhmwmZAPZAAH9fjTqoquCaoiluzI7j7OuVsjaXkKIiR9mpR9WtW1A5GPZI5eOc91LMcO9p2d0r2wDlGzHKGUcuntKemR1HOn1RUcEyqQrdpbk308Es1y63F4yaIkyFSFWI1EdxYj/h7qvcjc/adhdCYQROCNDAygYBIyQQDzFOaqDeDfK0s2KTy6X06ggBJI59PlUcEtjJ9Ci413/abRCd0UQX4tlj/KmVwj2f2WzIiRzkLSH9R5egFKHZmyp9s38jgFVeTVK/URqei56FtIwB316LtbdY0VEGFRQqjwA5VnjVyciy0qFNxM4dXE1y1zaqJBIBrTIUhgMZGeRBFTNi7qbSuo44doTaLWMAGJSNUoXorMvd/wA99MS92vDEdMkig+HU+lSIrtGTWrApjOrPKrjG3sW6ETccONpNOZhDEuZNarrXC88hceA5CmvtqO7uNmSJ2SJcyRldAkyozy+8QO6rOLb1uzBRKuScD/7Uu8vEiXVIwUe/+VIqKTph35oUfD7h5d299HNcIipGGIw4b2sYHL4mnHUKx2rDMSI3DEd3f6183G2oEYq8ihh1FWLjFaZGpN9FBxO2RcXVn2FsoZmkUtlguFXJ7/fis9wq3IubO4lluVVcxhUwwbmTk9OnID50yLS8SUZjYMPdUSXb9uraTKufn6ijxvJsK+qMdxZ3bu777OluisiamfLhfaOkDr4DV8678J91JrGKf7QqrJI45A6vZUcufmzVtLi9jRA7MApxg93Oo8G2oHYKsqknoPGnhUrvY3QueKG597fXavCimNIwqkuF55JPLzq54XbIvbONre4hjWLJcSLJk6jj2SuOfjmtbNtuBGKtKoYHBHhXSz2pDK2mNwxxnA8Kiwyu9l8VdEyiiiupgKKKKAKKKKAKKKKAKKKKAKKKKAKKKKAKrb7YNtM+uWCKR8Y1MoJ9asqKA528CooVFVFHQKAAPgK+byfRGzn8Kk/Ku1Vu8UTNbShASSvQd9Zk6i2irbM/uvssTRTSSYLyEgMwzj94fE+lfu2dkPBY9mrFx2mpyBjl5ZPLOKiWO2HW2SCBX7bVz5dOeas9qbWmt5IVc5j0jWwXOT34NeNfTw+O/wBz0PLL/eRE2faW12kaKeykjHtAAZbpzz39PWukyC52jpbmkQ6d3L/c+lc9jWwlve2iQpEvPJGATjHLz8K47Pvxa3VwZlfLE6cDrzJ9eVRVSvq+/Wui+br0/kk2cS/9UYIAqqDkDkOn9artnXsBnnluMMDnQpGc5J6fAAfGrDZEEiRXN1IpDOp0jHPn3/PGPKpu5uzl+z6nRSWYn2lB5Dl3+VWMXJpL3f8AQbST+EUOz2aGznk5r2pVE8vayR8Dipt7s6OLZykqNbaTqxzyefXyqdv5AxhTSCVVueB05cj5VA2ldG97KGBWCrzdiOQ5Y9BnzqOKjcfal8hPKpe+yPt2QrZ2sZPUFj5Dp/q9K6G2juLmJbZcJHguwGOhzn09amX0HabQijx7EagdOXLn/Sv3ZcIO0pCq6VUHoMDuH1pjcva0vsLpfDf3OO+tqgaNURQ8jEkjqeg5+ZPpWpstmRRc40CnGCR31ntoKZdpRjB0xgH5Zb64rWV34opzlKvM5TbxSCiiivQcj//Z"/>
          <p:cNvSpPr>
            <a:spLocks noChangeAspect="1" noChangeArrowheads="1"/>
          </p:cNvSpPr>
          <p:nvPr/>
        </p:nvSpPr>
        <p:spPr bwMode="auto">
          <a:xfrm>
            <a:off x="120650"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69" tIns="45685" rIns="91369" bIns="45685" numCol="1" anchor="t" anchorCtr="0" compatLnSpc="1">
            <a:prstTxWarp prst="textNoShape">
              <a:avLst/>
            </a:prstTxWarp>
          </a:bodyPr>
          <a:lstStyle/>
          <a:p>
            <a:endParaRPr lang="en-GB"/>
          </a:p>
        </p:txBody>
      </p:sp>
      <p:sp>
        <p:nvSpPr>
          <p:cNvPr id="23" name="Rectangle 23"/>
          <p:cNvSpPr txBox="1">
            <a:spLocks noChangeArrowheads="1"/>
          </p:cNvSpPr>
          <p:nvPr/>
        </p:nvSpPr>
        <p:spPr bwMode="auto">
          <a:xfrm>
            <a:off x="708634" y="205619"/>
            <a:ext cx="7751797" cy="28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defTabSz="942975" rtl="0" eaLnBrk="0" fontAlgn="base" hangingPunct="0">
              <a:spcBef>
                <a:spcPct val="0"/>
              </a:spcBef>
              <a:spcAft>
                <a:spcPct val="0"/>
              </a:spcAft>
              <a:defRPr b="1">
                <a:solidFill>
                  <a:schemeClr val="tx2"/>
                </a:solidFill>
                <a:latin typeface="+mj-lt"/>
                <a:ea typeface="+mj-ea"/>
                <a:cs typeface="+mj-cs"/>
              </a:defRPr>
            </a:lvl1pPr>
            <a:lvl2pPr algn="l" defTabSz="942975" rtl="0" eaLnBrk="0" fontAlgn="base" hangingPunct="0">
              <a:spcBef>
                <a:spcPct val="0"/>
              </a:spcBef>
              <a:spcAft>
                <a:spcPct val="0"/>
              </a:spcAft>
              <a:defRPr b="1">
                <a:solidFill>
                  <a:schemeClr val="tx2"/>
                </a:solidFill>
                <a:latin typeface="Arial" charset="0"/>
                <a:cs typeface="Arial" charset="0"/>
              </a:defRPr>
            </a:lvl2pPr>
            <a:lvl3pPr algn="l" defTabSz="942975" rtl="0" eaLnBrk="0" fontAlgn="base" hangingPunct="0">
              <a:spcBef>
                <a:spcPct val="0"/>
              </a:spcBef>
              <a:spcAft>
                <a:spcPct val="0"/>
              </a:spcAft>
              <a:defRPr b="1">
                <a:solidFill>
                  <a:schemeClr val="tx2"/>
                </a:solidFill>
                <a:latin typeface="Arial" charset="0"/>
                <a:cs typeface="Arial" charset="0"/>
              </a:defRPr>
            </a:lvl3pPr>
            <a:lvl4pPr algn="l" defTabSz="942975" rtl="0" eaLnBrk="0" fontAlgn="base" hangingPunct="0">
              <a:spcBef>
                <a:spcPct val="0"/>
              </a:spcBef>
              <a:spcAft>
                <a:spcPct val="0"/>
              </a:spcAft>
              <a:defRPr b="1">
                <a:solidFill>
                  <a:schemeClr val="tx2"/>
                </a:solidFill>
                <a:latin typeface="Arial" charset="0"/>
                <a:cs typeface="Arial" charset="0"/>
              </a:defRPr>
            </a:lvl4pPr>
            <a:lvl5pPr algn="l" defTabSz="942975" rtl="0" eaLnBrk="0" fontAlgn="base" hangingPunct="0">
              <a:spcBef>
                <a:spcPct val="0"/>
              </a:spcBef>
              <a:spcAft>
                <a:spcPct val="0"/>
              </a:spcAft>
              <a:defRPr b="1">
                <a:solidFill>
                  <a:schemeClr val="tx2"/>
                </a:solidFill>
                <a:latin typeface="Arial" charset="0"/>
                <a:cs typeface="Arial" charset="0"/>
              </a:defRPr>
            </a:lvl5pPr>
            <a:lvl6pPr marL="456925" algn="l" defTabSz="945578" rtl="0" fontAlgn="base">
              <a:spcBef>
                <a:spcPct val="0"/>
              </a:spcBef>
              <a:spcAft>
                <a:spcPct val="0"/>
              </a:spcAft>
              <a:defRPr b="1">
                <a:solidFill>
                  <a:schemeClr val="tx2"/>
                </a:solidFill>
                <a:latin typeface="Arial" charset="0"/>
                <a:cs typeface="Arial" charset="0"/>
              </a:defRPr>
            </a:lvl6pPr>
            <a:lvl7pPr marL="913847" algn="l" defTabSz="945578" rtl="0" fontAlgn="base">
              <a:spcBef>
                <a:spcPct val="0"/>
              </a:spcBef>
              <a:spcAft>
                <a:spcPct val="0"/>
              </a:spcAft>
              <a:defRPr b="1">
                <a:solidFill>
                  <a:schemeClr val="tx2"/>
                </a:solidFill>
                <a:latin typeface="Arial" charset="0"/>
                <a:cs typeface="Arial" charset="0"/>
              </a:defRPr>
            </a:lvl7pPr>
            <a:lvl8pPr marL="1370774" algn="l" defTabSz="945578" rtl="0" fontAlgn="base">
              <a:spcBef>
                <a:spcPct val="0"/>
              </a:spcBef>
              <a:spcAft>
                <a:spcPct val="0"/>
              </a:spcAft>
              <a:defRPr b="1">
                <a:solidFill>
                  <a:schemeClr val="tx2"/>
                </a:solidFill>
                <a:latin typeface="Arial" charset="0"/>
                <a:cs typeface="Arial" charset="0"/>
              </a:defRPr>
            </a:lvl8pPr>
            <a:lvl9pPr marL="1827692" algn="l" defTabSz="945578" rtl="0" fontAlgn="base">
              <a:spcBef>
                <a:spcPct val="0"/>
              </a:spcBef>
              <a:spcAft>
                <a:spcPct val="0"/>
              </a:spcAft>
              <a:defRPr b="1">
                <a:solidFill>
                  <a:schemeClr val="tx2"/>
                </a:solidFill>
                <a:latin typeface="Arial" charset="0"/>
                <a:cs typeface="Arial" charset="0"/>
              </a:defRPr>
            </a:lvl9pPr>
          </a:lstStyle>
          <a:p>
            <a:pPr defTabSz="878899" eaLnBrk="1" hangingPunct="1">
              <a:defRPr/>
            </a:pPr>
            <a:r>
              <a:rPr lang="en-GB" dirty="0" smtClean="0">
                <a:solidFill>
                  <a:srgbClr val="000000"/>
                </a:solidFill>
                <a:ea typeface="+mn-ea"/>
              </a:rPr>
              <a:t>Hungarian Banking Landscape</a:t>
            </a:r>
            <a:endParaRPr lang="en-GB" dirty="0">
              <a:solidFill>
                <a:srgbClr val="000000"/>
              </a:solidFill>
              <a:ea typeface="+mn-ea"/>
            </a:endParaRPr>
          </a:p>
        </p:txBody>
      </p:sp>
      <p:cxnSp>
        <p:nvCxnSpPr>
          <p:cNvPr id="21" name="Straight Connector 20"/>
          <p:cNvCxnSpPr/>
          <p:nvPr/>
        </p:nvCxnSpPr>
        <p:spPr bwMode="auto">
          <a:xfrm>
            <a:off x="755576" y="1016592"/>
            <a:ext cx="81369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angle 7"/>
          <p:cNvSpPr/>
          <p:nvPr/>
        </p:nvSpPr>
        <p:spPr bwMode="auto">
          <a:xfrm>
            <a:off x="755579" y="4892221"/>
            <a:ext cx="3828953" cy="1201075"/>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369" tIns="45685" rIns="91369" bIns="45685" numCol="1" rtlCol="0" anchor="t" anchorCtr="0" compatLnSpc="1">
            <a:prstTxWarp prst="textNoShape">
              <a:avLst/>
            </a:prstTxWarp>
          </a:bodyPr>
          <a:lstStyle/>
          <a:p>
            <a:pPr defTabSz="945413" fontAlgn="base">
              <a:spcBef>
                <a:spcPct val="0"/>
              </a:spcBef>
              <a:spcAft>
                <a:spcPct val="0"/>
              </a:spcAft>
              <a:buClr>
                <a:srgbClr val="00915A"/>
              </a:buClr>
            </a:pPr>
            <a:endParaRPr lang="en-GB" sz="900" dirty="0">
              <a:latin typeface="Arial" charset="0"/>
              <a:cs typeface="Arial" charset="0"/>
            </a:endParaRPr>
          </a:p>
        </p:txBody>
      </p:sp>
      <p:sp>
        <p:nvSpPr>
          <p:cNvPr id="9" name="TextBox 8"/>
          <p:cNvSpPr txBox="1"/>
          <p:nvPr/>
        </p:nvSpPr>
        <p:spPr>
          <a:xfrm>
            <a:off x="755576" y="4566716"/>
            <a:ext cx="3828957" cy="246175"/>
          </a:xfrm>
          <a:prstGeom prst="rect">
            <a:avLst/>
          </a:prstGeom>
          <a:noFill/>
        </p:spPr>
        <p:txBody>
          <a:bodyPr wrap="square" lIns="91369" tIns="45685" rIns="91369" bIns="45685" rtlCol="0">
            <a:spAutoFit/>
          </a:bodyPr>
          <a:lstStyle/>
          <a:p>
            <a:pPr algn="ctr"/>
            <a:r>
              <a:rPr lang="en-GB" sz="1000" b="1" dirty="0" smtClean="0"/>
              <a:t>Large-Caps</a:t>
            </a:r>
            <a:endParaRPr lang="en-GB" sz="1000" b="1" dirty="0"/>
          </a:p>
        </p:txBody>
      </p:sp>
      <p:cxnSp>
        <p:nvCxnSpPr>
          <p:cNvPr id="10" name="Straight Connector 9"/>
          <p:cNvCxnSpPr/>
          <p:nvPr/>
        </p:nvCxnSpPr>
        <p:spPr bwMode="auto">
          <a:xfrm>
            <a:off x="755579" y="4787021"/>
            <a:ext cx="38289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p:cNvSpPr txBox="1"/>
          <p:nvPr/>
        </p:nvSpPr>
        <p:spPr>
          <a:xfrm>
            <a:off x="4932040" y="4566716"/>
            <a:ext cx="2232248" cy="246175"/>
          </a:xfrm>
          <a:prstGeom prst="rect">
            <a:avLst/>
          </a:prstGeom>
          <a:noFill/>
        </p:spPr>
        <p:txBody>
          <a:bodyPr wrap="square" lIns="91369" tIns="45685" rIns="91369" bIns="45685" rtlCol="0">
            <a:spAutoFit/>
          </a:bodyPr>
          <a:lstStyle/>
          <a:p>
            <a:pPr algn="ctr"/>
            <a:r>
              <a:rPr lang="en-GB" sz="1000" b="1" dirty="0" smtClean="0"/>
              <a:t>Mid-Caps</a:t>
            </a:r>
            <a:endParaRPr lang="en-GB" sz="1000" b="1" dirty="0"/>
          </a:p>
        </p:txBody>
      </p:sp>
      <p:cxnSp>
        <p:nvCxnSpPr>
          <p:cNvPr id="12" name="Straight Connector 11"/>
          <p:cNvCxnSpPr/>
          <p:nvPr/>
        </p:nvCxnSpPr>
        <p:spPr bwMode="auto">
          <a:xfrm>
            <a:off x="4944775" y="4787021"/>
            <a:ext cx="221951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Rectangle 15"/>
          <p:cNvSpPr/>
          <p:nvPr/>
        </p:nvSpPr>
        <p:spPr bwMode="auto">
          <a:xfrm>
            <a:off x="4944775" y="4886804"/>
            <a:ext cx="2219513" cy="120649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369" tIns="45685" rIns="91369" bIns="45685" numCol="1" rtlCol="0" anchor="t" anchorCtr="0" compatLnSpc="1">
            <a:prstTxWarp prst="textNoShape">
              <a:avLst/>
            </a:prstTxWarp>
          </a:bodyPr>
          <a:lstStyle/>
          <a:p>
            <a:pPr marL="171318" indent="-171318" defTabSz="945413" fontAlgn="base">
              <a:spcBef>
                <a:spcPct val="0"/>
              </a:spcBef>
              <a:spcAft>
                <a:spcPct val="0"/>
              </a:spcAft>
              <a:buClr>
                <a:srgbClr val="00915A"/>
              </a:buClr>
              <a:buFont typeface="Wingdings" panose="05000000000000000000" pitchFamily="2" charset="2"/>
              <a:buChar char="§"/>
            </a:pPr>
            <a:endParaRPr lang="en-GB" sz="900" dirty="0">
              <a:latin typeface="Arial" charset="0"/>
              <a:cs typeface="Arial" charset="0"/>
            </a:endParaRPr>
          </a:p>
        </p:txBody>
      </p:sp>
      <p:cxnSp>
        <p:nvCxnSpPr>
          <p:cNvPr id="26" name="Straight Connector 25"/>
          <p:cNvCxnSpPr/>
          <p:nvPr/>
        </p:nvCxnSpPr>
        <p:spPr bwMode="auto">
          <a:xfrm>
            <a:off x="755579" y="4437112"/>
            <a:ext cx="813690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p:cNvSpPr txBox="1"/>
          <p:nvPr/>
        </p:nvSpPr>
        <p:spPr>
          <a:xfrm>
            <a:off x="7435479" y="4550931"/>
            <a:ext cx="1440161" cy="246221"/>
          </a:xfrm>
          <a:prstGeom prst="rect">
            <a:avLst/>
          </a:prstGeom>
          <a:noFill/>
        </p:spPr>
        <p:txBody>
          <a:bodyPr wrap="square" rtlCol="0">
            <a:spAutoFit/>
          </a:bodyPr>
          <a:lstStyle/>
          <a:p>
            <a:pPr algn="ctr"/>
            <a:r>
              <a:rPr lang="en-GB" sz="1000" b="1" dirty="0"/>
              <a:t>SMEs</a:t>
            </a:r>
          </a:p>
        </p:txBody>
      </p:sp>
      <p:cxnSp>
        <p:nvCxnSpPr>
          <p:cNvPr id="14" name="Straight Connector 13"/>
          <p:cNvCxnSpPr/>
          <p:nvPr/>
        </p:nvCxnSpPr>
        <p:spPr bwMode="auto">
          <a:xfrm>
            <a:off x="7435479" y="4771080"/>
            <a:ext cx="144015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Rectangle 14"/>
          <p:cNvSpPr/>
          <p:nvPr/>
        </p:nvSpPr>
        <p:spPr bwMode="auto">
          <a:xfrm>
            <a:off x="7435479" y="4884898"/>
            <a:ext cx="1440159" cy="120839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45413" fontAlgn="base">
              <a:spcBef>
                <a:spcPct val="0"/>
              </a:spcBef>
              <a:spcAft>
                <a:spcPct val="0"/>
              </a:spcAft>
              <a:buClr>
                <a:srgbClr val="00915A"/>
              </a:buClr>
            </a:pPr>
            <a:endParaRPr lang="en-GB" sz="900" dirty="0">
              <a:latin typeface="Arial" charset="0"/>
              <a:cs typeface="Arial" charset="0"/>
            </a:endParaRPr>
          </a:p>
          <a:p>
            <a:pPr marL="171318" indent="-171318" defTabSz="945413" fontAlgn="base">
              <a:spcBef>
                <a:spcPct val="0"/>
              </a:spcBef>
              <a:spcAft>
                <a:spcPct val="0"/>
              </a:spcAft>
              <a:buClr>
                <a:srgbClr val="00915A"/>
              </a:buClr>
              <a:buFont typeface="Wingdings" panose="05000000000000000000" pitchFamily="2" charset="2"/>
              <a:buChar char="§"/>
            </a:pPr>
            <a:endParaRPr lang="en-GB" sz="900" dirty="0">
              <a:latin typeface="Arial" charset="0"/>
              <a:cs typeface="Arial"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3781" y="5559260"/>
            <a:ext cx="1152675" cy="224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3140" y="4932534"/>
            <a:ext cx="505605" cy="257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7025" y="5316198"/>
            <a:ext cx="1055497" cy="21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4048" y="5541484"/>
            <a:ext cx="844851" cy="161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9803" y="5760854"/>
            <a:ext cx="921423" cy="18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40946" y="5584790"/>
            <a:ext cx="528976" cy="37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43014" y="5268374"/>
            <a:ext cx="894524" cy="224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49018" y="5239812"/>
            <a:ext cx="497511" cy="3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38958" y="5020780"/>
            <a:ext cx="845737" cy="149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141" y="5554559"/>
            <a:ext cx="844851" cy="161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7475" y="5773931"/>
            <a:ext cx="921423" cy="18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19386" y="5266462"/>
            <a:ext cx="894524" cy="224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76466" y="5033860"/>
            <a:ext cx="845737" cy="149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29138" y="5013925"/>
            <a:ext cx="420057" cy="198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86133" y="5784361"/>
            <a:ext cx="663639" cy="16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71311" y="5404640"/>
            <a:ext cx="585900" cy="286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03277" y="5038182"/>
            <a:ext cx="1234032" cy="228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25278" y="5750175"/>
            <a:ext cx="1246621" cy="213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22667" y="5385990"/>
            <a:ext cx="458614" cy="326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17524" y="5472603"/>
            <a:ext cx="809026" cy="23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25280" y="5028915"/>
            <a:ext cx="561673" cy="39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39069" y="4921349"/>
            <a:ext cx="379859" cy="379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79126" y="5055204"/>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013868" y="5030514"/>
            <a:ext cx="379859" cy="379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988558" y="5821386"/>
            <a:ext cx="794767" cy="25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9" name="Chart 48"/>
          <p:cNvGraphicFramePr>
            <a:graphicFrameLocks/>
          </p:cNvGraphicFramePr>
          <p:nvPr>
            <p:extLst>
              <p:ext uri="{D42A27DB-BD31-4B8C-83A1-F6EECF244321}">
                <p14:modId xmlns:p14="http://schemas.microsoft.com/office/powerpoint/2010/main" val="977227803"/>
              </p:ext>
            </p:extLst>
          </p:nvPr>
        </p:nvGraphicFramePr>
        <p:xfrm>
          <a:off x="5351791" y="1003196"/>
          <a:ext cx="4464496" cy="2376265"/>
        </p:xfrm>
        <a:graphic>
          <a:graphicData uri="http://schemas.openxmlformats.org/drawingml/2006/chart">
            <c:chart xmlns:c="http://schemas.openxmlformats.org/drawingml/2006/chart" xmlns:r="http://schemas.openxmlformats.org/officeDocument/2006/relationships" r:id="rId24"/>
          </a:graphicData>
        </a:graphic>
      </p:graphicFrame>
    </p:spTree>
    <p:extLst>
      <p:ext uri="{BB962C8B-B14F-4D97-AF65-F5344CB8AC3E}">
        <p14:creationId xmlns:p14="http://schemas.microsoft.com/office/powerpoint/2010/main" val="3778804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16" y="99046"/>
            <a:ext cx="8676456" cy="476672"/>
          </a:xfrm>
        </p:spPr>
        <p:txBody>
          <a:bodyPr/>
          <a:lstStyle/>
          <a:p>
            <a:r>
              <a:rPr lang="en-GB" dirty="0" smtClean="0"/>
              <a:t>Hungarian Loan Market:  Key take-</a:t>
            </a:r>
            <a:r>
              <a:rPr lang="en-GB" dirty="0" err="1" smtClean="0"/>
              <a:t>aways</a:t>
            </a:r>
            <a:r>
              <a:rPr lang="en-GB" dirty="0" smtClean="0"/>
              <a:t> from discussions with local banks</a:t>
            </a:r>
            <a:endParaRPr lang="en-GB" dirty="0"/>
          </a:p>
        </p:txBody>
      </p:sp>
      <p:sp>
        <p:nvSpPr>
          <p:cNvPr id="5" name="Slide Number Placeholder 4"/>
          <p:cNvSpPr>
            <a:spLocks noGrp="1"/>
          </p:cNvSpPr>
          <p:nvPr>
            <p:ph type="sldNum" sz="quarter" idx="11"/>
          </p:nvPr>
        </p:nvSpPr>
        <p:spPr>
          <a:xfrm>
            <a:off x="8629209" y="6292206"/>
            <a:ext cx="182973" cy="222250"/>
          </a:xfrm>
        </p:spPr>
        <p:txBody>
          <a:bodyPr/>
          <a:lstStyle/>
          <a:p>
            <a:pPr>
              <a:defRPr/>
            </a:pPr>
            <a:fld id="{9F56718B-27FB-4DAE-97B1-E8BB58D4AC06}" type="slidenum">
              <a:rPr lang="en-GB" smtClean="0">
                <a:solidFill>
                  <a:srgbClr val="000000"/>
                </a:solidFill>
              </a:rPr>
              <a:pPr>
                <a:defRPr/>
              </a:pPr>
              <a:t>8</a:t>
            </a:fld>
            <a:endParaRPr lang="en-GB" dirty="0">
              <a:solidFill>
                <a:srgbClr val="000000"/>
              </a:solidFill>
            </a:endParaRPr>
          </a:p>
        </p:txBody>
      </p:sp>
      <p:graphicFrame>
        <p:nvGraphicFramePr>
          <p:cNvPr id="6" name="Diagram 5"/>
          <p:cNvGraphicFramePr/>
          <p:nvPr>
            <p:extLst>
              <p:ext uri="{D42A27DB-BD31-4B8C-83A1-F6EECF244321}">
                <p14:modId xmlns:p14="http://schemas.microsoft.com/office/powerpoint/2010/main" val="678843128"/>
              </p:ext>
            </p:extLst>
          </p:nvPr>
        </p:nvGraphicFramePr>
        <p:xfrm>
          <a:off x="2339752" y="1124744"/>
          <a:ext cx="523190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bwMode="auto">
          <a:xfrm>
            <a:off x="179512" y="1241866"/>
            <a:ext cx="2880317" cy="1151984"/>
          </a:xfrm>
          <a:prstGeom prst="rect">
            <a:avLst/>
          </a:prstGeom>
          <a:solidFill>
            <a:schemeClr val="bg1"/>
          </a:solidFill>
          <a:ln w="19050" cap="flat" cmpd="sng" algn="ctr">
            <a:solidFill>
              <a:srgbClr val="00915A"/>
            </a:solidFill>
            <a:prstDash val="solid"/>
            <a:round/>
            <a:headEnd type="none" w="med" len="med"/>
            <a:tailEnd type="none" w="med" len="med"/>
          </a:ln>
          <a:effectLst/>
        </p:spPr>
        <p:txBody>
          <a:bodyPr vert="horz" wrap="square" lIns="91393" tIns="45697" rIns="91393" bIns="45697" numCol="1" rtlCol="0" anchor="ctr" anchorCtr="0" compatLnSpc="1">
            <a:prstTxWarp prst="textNoShape">
              <a:avLst/>
            </a:prstTxWarp>
          </a:bodyPr>
          <a:lstStyle/>
          <a:p>
            <a:pPr marL="268079" lvl="1" indent="-179248" eaLnBrk="0" fontAlgn="base" hangingPunct="0">
              <a:spcBef>
                <a:spcPct val="30000"/>
              </a:spcBef>
              <a:spcAft>
                <a:spcPct val="0"/>
              </a:spcAft>
              <a:buClr>
                <a:srgbClr val="00915A"/>
              </a:buClr>
              <a:buSzPct val="120000"/>
              <a:buFont typeface="Wingdings" pitchFamily="2" charset="2"/>
              <a:buChar char="n"/>
              <a:tabLst>
                <a:tab pos="7791731" algn="r"/>
              </a:tabLst>
            </a:pPr>
            <a:r>
              <a:rPr lang="en-GB" sz="1200" dirty="0">
                <a:latin typeface="Arial" charset="0"/>
                <a:cs typeface="Times New Roman" pitchFamily="18" charset="0"/>
              </a:rPr>
              <a:t>Secured market </a:t>
            </a:r>
            <a:r>
              <a:rPr lang="en-GB" sz="1200" dirty="0" smtClean="0">
                <a:latin typeface="Arial" charset="0"/>
                <a:cs typeface="Times New Roman" pitchFamily="18" charset="0"/>
              </a:rPr>
              <a:t>globally - except </a:t>
            </a:r>
            <a:r>
              <a:rPr lang="en-GB" sz="1200" dirty="0">
                <a:latin typeface="Arial" charset="0"/>
                <a:cs typeface="Times New Roman" pitchFamily="18" charset="0"/>
              </a:rPr>
              <a:t>for some larger borrowers that benefit from the ability to do unsecured </a:t>
            </a:r>
            <a:r>
              <a:rPr lang="en-GB" sz="1200" dirty="0" smtClean="0">
                <a:latin typeface="Arial" charset="0"/>
                <a:cs typeface="Times New Roman" pitchFamily="18" charset="0"/>
              </a:rPr>
              <a:t>borrowings</a:t>
            </a:r>
            <a:endParaRPr lang="en-GB" sz="1200" dirty="0">
              <a:latin typeface="Arial" charset="0"/>
              <a:cs typeface="Times New Roman" pitchFamily="18" charset="0"/>
            </a:endParaRPr>
          </a:p>
        </p:txBody>
      </p:sp>
      <p:sp>
        <p:nvSpPr>
          <p:cNvPr id="12" name="Rectangle 11"/>
          <p:cNvSpPr/>
          <p:nvPr/>
        </p:nvSpPr>
        <p:spPr bwMode="auto">
          <a:xfrm>
            <a:off x="179512" y="2549914"/>
            <a:ext cx="2304256" cy="1368152"/>
          </a:xfrm>
          <a:prstGeom prst="rect">
            <a:avLst/>
          </a:prstGeom>
          <a:solidFill>
            <a:schemeClr val="bg1"/>
          </a:solidFill>
          <a:ln w="19050" cap="flat" cmpd="sng" algn="ctr">
            <a:solidFill>
              <a:srgbClr val="00915A"/>
            </a:solidFill>
            <a:prstDash val="solid"/>
            <a:round/>
            <a:headEnd type="none" w="med" len="med"/>
            <a:tailEnd type="none" w="med" len="med"/>
          </a:ln>
          <a:effectLst/>
        </p:spPr>
        <p:txBody>
          <a:bodyPr vert="horz" wrap="square" lIns="91393" tIns="45697" rIns="91393" bIns="45697" numCol="1" rtlCol="0" anchor="ctr" anchorCtr="0" compatLnSpc="1">
            <a:prstTxWarp prst="textNoShape">
              <a:avLst/>
            </a:prstTxWarp>
          </a:bodyPr>
          <a:lstStyle/>
          <a:p>
            <a:pPr marL="268079" lvl="1" indent="-179248" eaLnBrk="0" fontAlgn="base" hangingPunct="0">
              <a:spcBef>
                <a:spcPct val="30000"/>
              </a:spcBef>
              <a:spcAft>
                <a:spcPct val="0"/>
              </a:spcAft>
              <a:buClr>
                <a:srgbClr val="00915A"/>
              </a:buClr>
              <a:buSzPct val="120000"/>
              <a:buFont typeface="Wingdings" pitchFamily="2" charset="2"/>
              <a:buChar char="n"/>
              <a:tabLst>
                <a:tab pos="7791731" algn="r"/>
              </a:tabLst>
            </a:pPr>
            <a:r>
              <a:rPr lang="en-GB" sz="1200" dirty="0">
                <a:latin typeface="Arial" charset="0"/>
                <a:cs typeface="Times New Roman" pitchFamily="18" charset="0"/>
              </a:rPr>
              <a:t>Tenor of less than 5 years is the norm</a:t>
            </a:r>
          </a:p>
          <a:p>
            <a:pPr marL="268079" lvl="1" indent="-179248" eaLnBrk="0" fontAlgn="base" hangingPunct="0">
              <a:spcBef>
                <a:spcPct val="30000"/>
              </a:spcBef>
              <a:spcAft>
                <a:spcPct val="0"/>
              </a:spcAft>
              <a:buClr>
                <a:srgbClr val="00915A"/>
              </a:buClr>
              <a:buSzPct val="120000"/>
              <a:buFont typeface="Wingdings" pitchFamily="2" charset="2"/>
              <a:buChar char="n"/>
              <a:tabLst>
                <a:tab pos="7791731" algn="r"/>
              </a:tabLst>
            </a:pPr>
            <a:r>
              <a:rPr lang="en-GB" sz="1200" dirty="0">
                <a:latin typeface="Arial" charset="0"/>
                <a:cs typeface="Times New Roman" pitchFamily="18" charset="0"/>
              </a:rPr>
              <a:t>Longer tenor is possible but comes at a </a:t>
            </a:r>
            <a:r>
              <a:rPr lang="en-GB" sz="1200" dirty="0" smtClean="0">
                <a:latin typeface="Arial" charset="0"/>
                <a:cs typeface="Times New Roman" pitchFamily="18" charset="0"/>
              </a:rPr>
              <a:t>price</a:t>
            </a:r>
          </a:p>
          <a:p>
            <a:pPr marL="268079" lvl="1" indent="-179248" eaLnBrk="0" fontAlgn="base" hangingPunct="0">
              <a:spcBef>
                <a:spcPct val="30000"/>
              </a:spcBef>
              <a:spcAft>
                <a:spcPct val="0"/>
              </a:spcAft>
              <a:buClr>
                <a:srgbClr val="00915A"/>
              </a:buClr>
              <a:buSzPct val="120000"/>
              <a:buFont typeface="Wingdings" pitchFamily="2" charset="2"/>
              <a:buChar char="n"/>
              <a:tabLst>
                <a:tab pos="7791731" algn="r"/>
              </a:tabLst>
            </a:pPr>
            <a:r>
              <a:rPr lang="en-GB" sz="1200" dirty="0" smtClean="0">
                <a:latin typeface="Arial" charset="0"/>
                <a:cs typeface="Times New Roman" pitchFamily="18" charset="0"/>
              </a:rPr>
              <a:t>Bank have a preference for 1-3 year tenor for SMEs</a:t>
            </a:r>
            <a:endParaRPr lang="en-GB" sz="1200" dirty="0">
              <a:latin typeface="Arial" charset="0"/>
              <a:cs typeface="Times New Roman" pitchFamily="18" charset="0"/>
            </a:endParaRPr>
          </a:p>
        </p:txBody>
      </p:sp>
      <p:sp>
        <p:nvSpPr>
          <p:cNvPr id="13" name="Rectangle 12"/>
          <p:cNvSpPr/>
          <p:nvPr/>
        </p:nvSpPr>
        <p:spPr bwMode="auto">
          <a:xfrm>
            <a:off x="179512" y="4077072"/>
            <a:ext cx="2880317" cy="1152128"/>
          </a:xfrm>
          <a:prstGeom prst="rect">
            <a:avLst/>
          </a:prstGeom>
          <a:solidFill>
            <a:schemeClr val="bg1"/>
          </a:solidFill>
          <a:ln w="19050" cap="flat" cmpd="sng" algn="ctr">
            <a:solidFill>
              <a:srgbClr val="00915A"/>
            </a:solidFill>
            <a:prstDash val="solid"/>
            <a:round/>
            <a:headEnd type="none" w="med" len="med"/>
            <a:tailEnd type="none" w="med" len="med"/>
          </a:ln>
          <a:effectLst/>
        </p:spPr>
        <p:txBody>
          <a:bodyPr vert="horz" wrap="square" lIns="91393" tIns="45697" rIns="91393" bIns="45697" numCol="1" rtlCol="0" anchor="ctr" anchorCtr="0" compatLnSpc="1">
            <a:prstTxWarp prst="textNoShape">
              <a:avLst/>
            </a:prstTxWarp>
          </a:bodyPr>
          <a:lstStyle/>
          <a:p>
            <a:pPr marL="268079" lvl="1" indent="-179248" eaLnBrk="0" fontAlgn="base" hangingPunct="0">
              <a:spcBef>
                <a:spcPct val="30000"/>
              </a:spcBef>
              <a:spcAft>
                <a:spcPct val="0"/>
              </a:spcAft>
              <a:buClr>
                <a:srgbClr val="00915A"/>
              </a:buClr>
              <a:buSzPct val="120000"/>
              <a:buFont typeface="Wingdings" pitchFamily="2" charset="2"/>
              <a:buChar char="n"/>
              <a:tabLst>
                <a:tab pos="7791731" algn="r"/>
              </a:tabLst>
            </a:pPr>
            <a:r>
              <a:rPr lang="en-GB" sz="1200" dirty="0" smtClean="0">
                <a:latin typeface="Arial" charset="0"/>
                <a:cs typeface="Times New Roman" pitchFamily="18" charset="0"/>
              </a:rPr>
              <a:t>Most local banks will price with a premium for funding in EUR</a:t>
            </a:r>
            <a:endParaRPr lang="en-GB" sz="1200" dirty="0">
              <a:latin typeface="Arial" charset="0"/>
              <a:cs typeface="Times New Roman" pitchFamily="18" charset="0"/>
            </a:endParaRPr>
          </a:p>
        </p:txBody>
      </p:sp>
      <p:sp>
        <p:nvSpPr>
          <p:cNvPr id="14" name="Rectangle 13"/>
          <p:cNvSpPr/>
          <p:nvPr/>
        </p:nvSpPr>
        <p:spPr bwMode="auto">
          <a:xfrm>
            <a:off x="6117090" y="1259798"/>
            <a:ext cx="2952328" cy="1151984"/>
          </a:xfrm>
          <a:prstGeom prst="rect">
            <a:avLst/>
          </a:prstGeom>
          <a:solidFill>
            <a:schemeClr val="bg1"/>
          </a:solidFill>
          <a:ln w="19050" cap="flat" cmpd="sng" algn="ctr">
            <a:solidFill>
              <a:srgbClr val="00915A"/>
            </a:solidFill>
            <a:prstDash val="solid"/>
            <a:round/>
            <a:headEnd type="none" w="med" len="med"/>
            <a:tailEnd type="none" w="med" len="med"/>
          </a:ln>
          <a:effectLst/>
        </p:spPr>
        <p:txBody>
          <a:bodyPr vert="horz" wrap="square" lIns="91393" tIns="45697" rIns="91393" bIns="45697" numCol="1" rtlCol="0" anchor="ctr" anchorCtr="0" compatLnSpc="1">
            <a:prstTxWarp prst="textNoShape">
              <a:avLst/>
            </a:prstTxWarp>
          </a:bodyPr>
          <a:lstStyle/>
          <a:p>
            <a:pPr marL="268079" lvl="1" indent="-179248" eaLnBrk="0" fontAlgn="base" hangingPunct="0">
              <a:spcBef>
                <a:spcPct val="30000"/>
              </a:spcBef>
              <a:spcAft>
                <a:spcPct val="0"/>
              </a:spcAft>
              <a:buClr>
                <a:srgbClr val="00915A"/>
              </a:buClr>
              <a:buSzPct val="120000"/>
              <a:buFont typeface="Wingdings" pitchFamily="2" charset="2"/>
              <a:buChar char="n"/>
              <a:tabLst>
                <a:tab pos="7791731" algn="r"/>
              </a:tabLst>
              <a:defRPr/>
            </a:pPr>
            <a:r>
              <a:rPr lang="en-GB" altLang="en-US" sz="1200" dirty="0">
                <a:latin typeface="Arial" charset="0"/>
                <a:cs typeface="Times New Roman" pitchFamily="18" charset="0"/>
              </a:rPr>
              <a:t>EUR 5-10 million for </a:t>
            </a:r>
            <a:r>
              <a:rPr lang="en-GB" altLang="en-US" sz="1200" dirty="0" smtClean="0">
                <a:latin typeface="Arial" charset="0"/>
                <a:cs typeface="Times New Roman" pitchFamily="18" charset="0"/>
              </a:rPr>
              <a:t>SMEs</a:t>
            </a:r>
            <a:endParaRPr lang="en-GB" altLang="en-US" sz="1200" dirty="0">
              <a:latin typeface="Arial" charset="0"/>
              <a:cs typeface="Times New Roman" pitchFamily="18" charset="0"/>
            </a:endParaRPr>
          </a:p>
          <a:p>
            <a:pPr marL="268079" lvl="1" indent="-179248" eaLnBrk="0" fontAlgn="base" hangingPunct="0">
              <a:spcBef>
                <a:spcPct val="30000"/>
              </a:spcBef>
              <a:spcAft>
                <a:spcPct val="0"/>
              </a:spcAft>
              <a:buClr>
                <a:srgbClr val="00915A"/>
              </a:buClr>
              <a:buSzPct val="120000"/>
              <a:buFont typeface="Wingdings" pitchFamily="2" charset="2"/>
              <a:buChar char="n"/>
              <a:tabLst>
                <a:tab pos="7791731" algn="r"/>
              </a:tabLst>
              <a:defRPr/>
            </a:pPr>
            <a:r>
              <a:rPr lang="en-GB" altLang="en-US" sz="1200" dirty="0">
                <a:latin typeface="Arial" charset="0"/>
                <a:cs typeface="Times New Roman" pitchFamily="18" charset="0"/>
              </a:rPr>
              <a:t>EUR 10-20 million for mid-caps</a:t>
            </a:r>
          </a:p>
          <a:p>
            <a:pPr marL="268079" lvl="1" indent="-179248" eaLnBrk="0" fontAlgn="base" hangingPunct="0">
              <a:spcBef>
                <a:spcPct val="30000"/>
              </a:spcBef>
              <a:spcAft>
                <a:spcPct val="0"/>
              </a:spcAft>
              <a:buClr>
                <a:srgbClr val="00915A"/>
              </a:buClr>
              <a:buSzPct val="120000"/>
              <a:buFont typeface="Wingdings" pitchFamily="2" charset="2"/>
              <a:buChar char="n"/>
              <a:tabLst>
                <a:tab pos="7791731" algn="r"/>
              </a:tabLst>
              <a:defRPr/>
            </a:pPr>
            <a:r>
              <a:rPr lang="en-GB" altLang="en-US" sz="1200" dirty="0" smtClean="0">
                <a:latin typeface="Arial" charset="0"/>
                <a:cs typeface="Times New Roman" pitchFamily="18" charset="0"/>
              </a:rPr>
              <a:t>More for the largest borrowers</a:t>
            </a:r>
            <a:endParaRPr lang="en-GB" altLang="en-US" sz="1200" dirty="0">
              <a:latin typeface="Arial" charset="0"/>
              <a:cs typeface="Times New Roman" pitchFamily="18" charset="0"/>
            </a:endParaRPr>
          </a:p>
        </p:txBody>
      </p:sp>
      <p:sp>
        <p:nvSpPr>
          <p:cNvPr id="15" name="Rectangle 14"/>
          <p:cNvSpPr/>
          <p:nvPr/>
        </p:nvSpPr>
        <p:spPr bwMode="auto">
          <a:xfrm>
            <a:off x="6660232" y="2564904"/>
            <a:ext cx="2409186" cy="1368152"/>
          </a:xfrm>
          <a:prstGeom prst="rect">
            <a:avLst/>
          </a:prstGeom>
          <a:solidFill>
            <a:schemeClr val="bg1"/>
          </a:solidFill>
          <a:ln w="19050" cap="flat" cmpd="sng" algn="ctr">
            <a:solidFill>
              <a:srgbClr val="00915A"/>
            </a:solidFill>
            <a:prstDash val="solid"/>
            <a:round/>
            <a:headEnd type="none" w="med" len="med"/>
            <a:tailEnd type="none" w="med" len="med"/>
          </a:ln>
          <a:effectLst/>
        </p:spPr>
        <p:txBody>
          <a:bodyPr vert="horz" wrap="square" lIns="91393" tIns="45697" rIns="91393" bIns="45697" numCol="1" rtlCol="0" anchor="ctr" anchorCtr="0" compatLnSpc="1">
            <a:prstTxWarp prst="textNoShape">
              <a:avLst/>
            </a:prstTxWarp>
          </a:bodyPr>
          <a:lstStyle/>
          <a:p>
            <a:pPr marL="268079" lvl="1" indent="-179248" eaLnBrk="0" fontAlgn="base" hangingPunct="0">
              <a:spcBef>
                <a:spcPct val="30000"/>
              </a:spcBef>
              <a:spcAft>
                <a:spcPct val="0"/>
              </a:spcAft>
              <a:buClr>
                <a:srgbClr val="00915A"/>
              </a:buClr>
              <a:buSzPct val="120000"/>
              <a:buFont typeface="Wingdings" pitchFamily="2" charset="2"/>
              <a:buChar char="n"/>
              <a:tabLst>
                <a:tab pos="7791731" algn="r"/>
              </a:tabLst>
            </a:pPr>
            <a:r>
              <a:rPr lang="en-GB" sz="1200" dirty="0">
                <a:latin typeface="Arial" charset="0"/>
                <a:cs typeface="Times New Roman" pitchFamily="18" charset="0"/>
              </a:rPr>
              <a:t>EUR 10 million for </a:t>
            </a:r>
            <a:r>
              <a:rPr lang="en-GB" sz="1200" dirty="0" smtClean="0">
                <a:latin typeface="Arial" charset="0"/>
                <a:cs typeface="Times New Roman" pitchFamily="18" charset="0"/>
              </a:rPr>
              <a:t>SMEs</a:t>
            </a:r>
            <a:endParaRPr lang="en-GB" sz="1200" dirty="0">
              <a:latin typeface="Arial" charset="0"/>
              <a:cs typeface="Times New Roman" pitchFamily="18" charset="0"/>
            </a:endParaRPr>
          </a:p>
          <a:p>
            <a:pPr marL="268079" lvl="1" indent="-179248" eaLnBrk="0" fontAlgn="base" hangingPunct="0">
              <a:spcBef>
                <a:spcPct val="30000"/>
              </a:spcBef>
              <a:spcAft>
                <a:spcPct val="0"/>
              </a:spcAft>
              <a:buClr>
                <a:srgbClr val="00915A"/>
              </a:buClr>
              <a:buSzPct val="120000"/>
              <a:buFont typeface="Wingdings" pitchFamily="2" charset="2"/>
              <a:buChar char="n"/>
              <a:tabLst>
                <a:tab pos="7791731" algn="r"/>
              </a:tabLst>
            </a:pPr>
            <a:r>
              <a:rPr lang="en-GB" sz="1200" dirty="0">
                <a:latin typeface="Arial" charset="0"/>
                <a:cs typeface="Times New Roman" pitchFamily="18" charset="0"/>
              </a:rPr>
              <a:t>EUR 100 million for </a:t>
            </a:r>
            <a:r>
              <a:rPr lang="en-GB" sz="1200" dirty="0" smtClean="0">
                <a:latin typeface="Arial" charset="0"/>
                <a:cs typeface="Times New Roman" pitchFamily="18" charset="0"/>
              </a:rPr>
              <a:t>mid- </a:t>
            </a:r>
            <a:r>
              <a:rPr lang="en-GB" sz="1200" dirty="0">
                <a:latin typeface="Arial" charset="0"/>
                <a:cs typeface="Times New Roman" pitchFamily="18" charset="0"/>
              </a:rPr>
              <a:t>caps</a:t>
            </a:r>
          </a:p>
          <a:p>
            <a:pPr marL="268079" lvl="1" indent="-179248" eaLnBrk="0" fontAlgn="base" hangingPunct="0">
              <a:spcBef>
                <a:spcPct val="30000"/>
              </a:spcBef>
              <a:spcAft>
                <a:spcPct val="0"/>
              </a:spcAft>
              <a:buClr>
                <a:srgbClr val="00915A"/>
              </a:buClr>
              <a:buSzPct val="120000"/>
              <a:buFont typeface="Wingdings" pitchFamily="2" charset="2"/>
              <a:buChar char="n"/>
              <a:tabLst>
                <a:tab pos="7791731" algn="r"/>
              </a:tabLst>
            </a:pPr>
            <a:r>
              <a:rPr lang="en-GB" sz="1200" dirty="0" smtClean="0">
                <a:latin typeface="Arial" charset="0"/>
                <a:cs typeface="Times New Roman" pitchFamily="18" charset="0"/>
              </a:rPr>
              <a:t>More for the largest borrowers</a:t>
            </a:r>
            <a:endParaRPr lang="en-GB" sz="1200" dirty="0">
              <a:latin typeface="Arial" charset="0"/>
              <a:cs typeface="Times New Roman" pitchFamily="18" charset="0"/>
            </a:endParaRPr>
          </a:p>
        </p:txBody>
      </p:sp>
      <p:sp>
        <p:nvSpPr>
          <p:cNvPr id="16" name="Rectangle 15"/>
          <p:cNvSpPr/>
          <p:nvPr/>
        </p:nvSpPr>
        <p:spPr bwMode="auto">
          <a:xfrm>
            <a:off x="6084168" y="4077072"/>
            <a:ext cx="2985250" cy="1152128"/>
          </a:xfrm>
          <a:prstGeom prst="rect">
            <a:avLst/>
          </a:prstGeom>
          <a:solidFill>
            <a:schemeClr val="bg1"/>
          </a:solidFill>
          <a:ln w="19050" cap="flat" cmpd="sng" algn="ctr">
            <a:solidFill>
              <a:srgbClr val="00915A"/>
            </a:solidFill>
            <a:prstDash val="solid"/>
            <a:round/>
            <a:headEnd type="none" w="med" len="med"/>
            <a:tailEnd type="none" w="med" len="med"/>
          </a:ln>
          <a:effectLst/>
        </p:spPr>
        <p:txBody>
          <a:bodyPr vert="horz" wrap="square" lIns="91393" tIns="45697" rIns="91393" bIns="45697" numCol="1" rtlCol="0" anchor="ctr" anchorCtr="0" compatLnSpc="1">
            <a:prstTxWarp prst="textNoShape">
              <a:avLst/>
            </a:prstTxWarp>
          </a:bodyPr>
          <a:lstStyle/>
          <a:p>
            <a:pPr marL="268079" lvl="1" indent="-179248" eaLnBrk="0" fontAlgn="base" hangingPunct="0">
              <a:spcBef>
                <a:spcPct val="30000"/>
              </a:spcBef>
              <a:spcAft>
                <a:spcPct val="0"/>
              </a:spcAft>
              <a:buClr>
                <a:srgbClr val="00915A"/>
              </a:buClr>
              <a:buSzPct val="120000"/>
              <a:buFont typeface="Wingdings" pitchFamily="2" charset="2"/>
              <a:buChar char="n"/>
              <a:tabLst>
                <a:tab pos="7791731" algn="r"/>
              </a:tabLst>
            </a:pPr>
            <a:r>
              <a:rPr lang="en-GB" sz="1200" dirty="0" smtClean="0">
                <a:latin typeface="Arial" charset="0"/>
                <a:cs typeface="Times New Roman" pitchFamily="18" charset="0"/>
              </a:rPr>
              <a:t>Have had limited impact on pricing for SMEs – but helped increase liquidity</a:t>
            </a:r>
            <a:endParaRPr lang="en-GB" sz="1200" dirty="0">
              <a:latin typeface="Arial" charset="0"/>
              <a:cs typeface="Times New Roman" pitchFamily="18" charset="0"/>
            </a:endParaRPr>
          </a:p>
          <a:p>
            <a:pPr marL="268079" lvl="1" indent="-179248" eaLnBrk="0" fontAlgn="base" hangingPunct="0">
              <a:spcBef>
                <a:spcPct val="30000"/>
              </a:spcBef>
              <a:spcAft>
                <a:spcPct val="0"/>
              </a:spcAft>
              <a:buClr>
                <a:srgbClr val="00915A"/>
              </a:buClr>
              <a:buSzPct val="120000"/>
              <a:buFont typeface="Wingdings" pitchFamily="2" charset="2"/>
              <a:buChar char="n"/>
              <a:tabLst>
                <a:tab pos="7791731" algn="r"/>
              </a:tabLst>
            </a:pPr>
            <a:r>
              <a:rPr lang="en-GB" sz="1200" dirty="0" smtClean="0">
                <a:latin typeface="Arial" charset="0"/>
                <a:cs typeface="Times New Roman" pitchFamily="18" charset="0"/>
              </a:rPr>
              <a:t>Have created some price pressure </a:t>
            </a:r>
            <a:r>
              <a:rPr lang="en-GB" sz="1200" dirty="0">
                <a:latin typeface="Arial" charset="0"/>
                <a:cs typeface="Times New Roman" pitchFamily="18" charset="0"/>
              </a:rPr>
              <a:t>on pricing for </a:t>
            </a:r>
            <a:r>
              <a:rPr lang="en-GB" sz="1200" dirty="0" smtClean="0">
                <a:latin typeface="Arial" charset="0"/>
                <a:cs typeface="Times New Roman" pitchFamily="18" charset="0"/>
              </a:rPr>
              <a:t>mid-caps</a:t>
            </a:r>
            <a:endParaRPr lang="en-GB" sz="1200" dirty="0">
              <a:latin typeface="Arial" charset="0"/>
              <a:cs typeface="Times New Roman" pitchFamily="18" charset="0"/>
            </a:endParaRPr>
          </a:p>
        </p:txBody>
      </p:sp>
      <p:sp>
        <p:nvSpPr>
          <p:cNvPr id="3" name="Rectangle 2"/>
          <p:cNvSpPr/>
          <p:nvPr/>
        </p:nvSpPr>
        <p:spPr>
          <a:xfrm>
            <a:off x="3861783" y="2875607"/>
            <a:ext cx="1440157" cy="769417"/>
          </a:xfrm>
          <a:prstGeom prst="rect">
            <a:avLst/>
          </a:prstGeom>
        </p:spPr>
        <p:txBody>
          <a:bodyPr wrap="square" lIns="91416" tIns="45708" rIns="91416" bIns="45708">
            <a:spAutoFit/>
          </a:bodyPr>
          <a:lstStyle/>
          <a:p>
            <a:pPr algn="ctr">
              <a:spcBef>
                <a:spcPts val="600"/>
              </a:spcBef>
            </a:pPr>
            <a:r>
              <a:rPr lang="en-GB" sz="1100" b="1" i="1" dirty="0">
                <a:solidFill>
                  <a:schemeClr val="tx2"/>
                </a:solidFill>
              </a:rPr>
              <a:t>Based on </a:t>
            </a:r>
            <a:r>
              <a:rPr lang="en-GB" sz="1100" b="1" i="1" dirty="0" smtClean="0">
                <a:solidFill>
                  <a:schemeClr val="tx2"/>
                </a:solidFill>
              </a:rPr>
              <a:t/>
            </a:r>
            <a:br>
              <a:rPr lang="en-GB" sz="1100" b="1" i="1" dirty="0" smtClean="0">
                <a:solidFill>
                  <a:schemeClr val="tx2"/>
                </a:solidFill>
              </a:rPr>
            </a:br>
            <a:r>
              <a:rPr lang="en-GB" sz="1100" b="1" i="1" dirty="0" smtClean="0">
                <a:solidFill>
                  <a:schemeClr val="tx2"/>
                </a:solidFill>
              </a:rPr>
              <a:t>BNP Paribas’ discussions </a:t>
            </a:r>
            <a:r>
              <a:rPr lang="en-GB" sz="1100" b="1" i="1" dirty="0">
                <a:solidFill>
                  <a:schemeClr val="tx2"/>
                </a:solidFill>
              </a:rPr>
              <a:t>with </a:t>
            </a:r>
            <a:r>
              <a:rPr lang="en-GB" sz="1100" b="1" i="1" dirty="0" smtClean="0">
                <a:solidFill>
                  <a:schemeClr val="tx2"/>
                </a:solidFill>
              </a:rPr>
              <a:t/>
            </a:r>
            <a:br>
              <a:rPr lang="en-GB" sz="1100" b="1" i="1" dirty="0" smtClean="0">
                <a:solidFill>
                  <a:schemeClr val="tx2"/>
                </a:solidFill>
              </a:rPr>
            </a:br>
            <a:r>
              <a:rPr lang="en-GB" sz="1100" b="1" i="1" dirty="0" smtClean="0">
                <a:solidFill>
                  <a:schemeClr val="tx2"/>
                </a:solidFill>
              </a:rPr>
              <a:t>9 </a:t>
            </a:r>
            <a:r>
              <a:rPr lang="en-GB" sz="1100" b="1" i="1" dirty="0">
                <a:solidFill>
                  <a:schemeClr val="tx2"/>
                </a:solidFill>
              </a:rPr>
              <a:t>local banks</a:t>
            </a:r>
          </a:p>
        </p:txBody>
      </p:sp>
    </p:spTree>
    <p:extLst>
      <p:ext uri="{BB962C8B-B14F-4D97-AF65-F5344CB8AC3E}">
        <p14:creationId xmlns:p14="http://schemas.microsoft.com/office/powerpoint/2010/main" val="2272403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3"/>
          <p:cNvSpPr>
            <a:spLocks noGrp="1" noChangeArrowheads="1"/>
          </p:cNvSpPr>
          <p:nvPr>
            <p:ph type="title" idx="4294967295"/>
          </p:nvPr>
        </p:nvSpPr>
        <p:spPr>
          <a:xfrm>
            <a:off x="708638" y="205619"/>
            <a:ext cx="8399866" cy="287262"/>
          </a:xfrm>
        </p:spPr>
        <p:txBody>
          <a:bodyPr/>
          <a:lstStyle/>
          <a:p>
            <a:pPr defTabSz="883402" eaLnBrk="1" hangingPunct="1"/>
            <a:r>
              <a:rPr lang="en-GB" dirty="0" smtClean="0"/>
              <a:t>Risk factors that are likely to affect Hungarian bank liquidity going forward</a:t>
            </a:r>
          </a:p>
        </p:txBody>
      </p:sp>
      <p:sp>
        <p:nvSpPr>
          <p:cNvPr id="16387" name="Slide Number Placeholder 4"/>
          <p:cNvSpPr txBox="1">
            <a:spLocks/>
          </p:cNvSpPr>
          <p:nvPr/>
        </p:nvSpPr>
        <p:spPr bwMode="auto">
          <a:xfrm>
            <a:off x="8629195" y="6309179"/>
            <a:ext cx="18297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46150" eaLnBrk="0" hangingPunct="0">
              <a:defRPr sz="1900">
                <a:solidFill>
                  <a:schemeClr val="tx1"/>
                </a:solidFill>
                <a:latin typeface="Arial" charset="0"/>
                <a:cs typeface="Arial" charset="0"/>
              </a:defRPr>
            </a:lvl1pPr>
            <a:lvl2pPr marL="742950" indent="-285750" defTabSz="946150" eaLnBrk="0" hangingPunct="0">
              <a:defRPr sz="1900">
                <a:solidFill>
                  <a:schemeClr val="tx1"/>
                </a:solidFill>
                <a:latin typeface="Arial" charset="0"/>
                <a:cs typeface="Arial" charset="0"/>
              </a:defRPr>
            </a:lvl2pPr>
            <a:lvl3pPr marL="1143000" indent="-228600" defTabSz="946150" eaLnBrk="0" hangingPunct="0">
              <a:defRPr sz="1900">
                <a:solidFill>
                  <a:schemeClr val="tx1"/>
                </a:solidFill>
                <a:latin typeface="Arial" charset="0"/>
                <a:cs typeface="Arial" charset="0"/>
              </a:defRPr>
            </a:lvl3pPr>
            <a:lvl4pPr marL="1600200" indent="-228600" defTabSz="946150" eaLnBrk="0" hangingPunct="0">
              <a:defRPr sz="1900">
                <a:solidFill>
                  <a:schemeClr val="tx1"/>
                </a:solidFill>
                <a:latin typeface="Arial" charset="0"/>
                <a:cs typeface="Arial" charset="0"/>
              </a:defRPr>
            </a:lvl4pPr>
            <a:lvl5pPr marL="2057400" indent="-228600" defTabSz="946150" eaLnBrk="0" hangingPunct="0">
              <a:defRPr sz="1900">
                <a:solidFill>
                  <a:schemeClr val="tx1"/>
                </a:solidFill>
                <a:latin typeface="Arial" charset="0"/>
                <a:cs typeface="Arial" charset="0"/>
              </a:defRPr>
            </a:lvl5pPr>
            <a:lvl6pPr marL="2514600" indent="-228600" defTabSz="946150" eaLnBrk="0" fontAlgn="base" hangingPunct="0">
              <a:spcBef>
                <a:spcPct val="0"/>
              </a:spcBef>
              <a:spcAft>
                <a:spcPct val="0"/>
              </a:spcAft>
              <a:defRPr sz="1900">
                <a:solidFill>
                  <a:schemeClr val="tx1"/>
                </a:solidFill>
                <a:latin typeface="Arial" charset="0"/>
                <a:cs typeface="Arial" charset="0"/>
              </a:defRPr>
            </a:lvl6pPr>
            <a:lvl7pPr marL="2971800" indent="-228600" defTabSz="946150" eaLnBrk="0" fontAlgn="base" hangingPunct="0">
              <a:spcBef>
                <a:spcPct val="0"/>
              </a:spcBef>
              <a:spcAft>
                <a:spcPct val="0"/>
              </a:spcAft>
              <a:defRPr sz="1900">
                <a:solidFill>
                  <a:schemeClr val="tx1"/>
                </a:solidFill>
                <a:latin typeface="Arial" charset="0"/>
                <a:cs typeface="Arial" charset="0"/>
              </a:defRPr>
            </a:lvl7pPr>
            <a:lvl8pPr marL="3429000" indent="-228600" defTabSz="946150" eaLnBrk="0" fontAlgn="base" hangingPunct="0">
              <a:spcBef>
                <a:spcPct val="0"/>
              </a:spcBef>
              <a:spcAft>
                <a:spcPct val="0"/>
              </a:spcAft>
              <a:defRPr sz="1900">
                <a:solidFill>
                  <a:schemeClr val="tx1"/>
                </a:solidFill>
                <a:latin typeface="Arial" charset="0"/>
                <a:cs typeface="Arial" charset="0"/>
              </a:defRPr>
            </a:lvl8pPr>
            <a:lvl9pPr marL="3886200" indent="-228600" defTabSz="946150" eaLnBrk="0" fontAlgn="base" hangingPunct="0">
              <a:spcBef>
                <a:spcPct val="0"/>
              </a:spcBef>
              <a:spcAft>
                <a:spcPct val="0"/>
              </a:spcAft>
              <a:defRPr sz="1900">
                <a:solidFill>
                  <a:schemeClr val="tx1"/>
                </a:solidFill>
                <a:latin typeface="Arial" charset="0"/>
                <a:cs typeface="Arial" charset="0"/>
              </a:defRPr>
            </a:lvl9pPr>
          </a:lstStyle>
          <a:p>
            <a:pPr algn="r" eaLnBrk="1" hangingPunct="1"/>
            <a:fld id="{14D51AEB-D001-4A64-B393-D90A2B80E095}" type="slidenum">
              <a:rPr lang="en-GB" sz="800"/>
              <a:pPr algn="r" eaLnBrk="1" hangingPunct="1"/>
              <a:t>9</a:t>
            </a:fld>
            <a:endParaRPr lang="en-GB" sz="800"/>
          </a:p>
        </p:txBody>
      </p:sp>
      <p:sp>
        <p:nvSpPr>
          <p:cNvPr id="12" name="Rectangle 4"/>
          <p:cNvSpPr txBox="1">
            <a:spLocks noChangeArrowheads="1"/>
          </p:cNvSpPr>
          <p:nvPr/>
        </p:nvSpPr>
        <p:spPr>
          <a:xfrm>
            <a:off x="589234" y="1158592"/>
            <a:ext cx="8375254" cy="5150728"/>
          </a:xfrm>
          <a:prstGeom prst="rect">
            <a:avLst/>
          </a:prstGeom>
          <a:noFill/>
        </p:spPr>
        <p:txBody>
          <a:bodyPr lIns="88340" tIns="44170" rIns="88340" bIns="44170"/>
          <a:lstStyle/>
          <a:p>
            <a:pPr marL="268079" lvl="1" indent="-252000" eaLnBrk="0" fontAlgn="base" hangingPunct="0">
              <a:spcBef>
                <a:spcPts val="193"/>
              </a:spcBef>
              <a:spcAft>
                <a:spcPts val="600"/>
              </a:spcAft>
              <a:buClr>
                <a:srgbClr val="00915A"/>
              </a:buClr>
              <a:buSzPct val="120000"/>
              <a:buFont typeface="Wingdings" panose="05000000000000000000" pitchFamily="2" charset="2"/>
              <a:buChar char="n"/>
              <a:tabLst>
                <a:tab pos="7791731" algn="r"/>
              </a:tabLst>
              <a:defRPr/>
            </a:pPr>
            <a:r>
              <a:rPr lang="en-GB" sz="1400" dirty="0" smtClean="0">
                <a:solidFill>
                  <a:srgbClr val="000000"/>
                </a:solidFill>
                <a:cs typeface="Times New Roman" pitchFamily="18" charset="0"/>
              </a:rPr>
              <a:t>Non-performing loans </a:t>
            </a:r>
            <a:r>
              <a:rPr lang="en-GB" sz="1400" dirty="0" smtClean="0">
                <a:solidFill>
                  <a:srgbClr val="000000"/>
                </a:solidFill>
                <a:cs typeface="Times New Roman" pitchFamily="18" charset="0"/>
              </a:rPr>
              <a:t>are expected </a:t>
            </a:r>
            <a:r>
              <a:rPr lang="en-GB" sz="1400" dirty="0">
                <a:solidFill>
                  <a:srgbClr val="000000"/>
                </a:solidFill>
                <a:cs typeface="Times New Roman" pitchFamily="18" charset="0"/>
              </a:rPr>
              <a:t>to reach 24% of total loans by 2015</a:t>
            </a:r>
          </a:p>
          <a:p>
            <a:pPr marL="758673" lvl="2" indent="-285750" eaLnBrk="0" fontAlgn="base" hangingPunct="0">
              <a:spcBef>
                <a:spcPts val="193"/>
              </a:spcBef>
              <a:spcAft>
                <a:spcPts val="600"/>
              </a:spcAft>
              <a:buClr>
                <a:srgbClr val="00915A"/>
              </a:buClr>
              <a:buSzPct val="120000"/>
              <a:buFont typeface="Wingdings" panose="05000000000000000000" pitchFamily="2" charset="2"/>
              <a:buChar char="Ø"/>
              <a:tabLst>
                <a:tab pos="7791731" algn="r"/>
              </a:tabLst>
              <a:defRPr/>
            </a:pPr>
            <a:r>
              <a:rPr lang="en-GB" sz="1400" dirty="0" smtClean="0">
                <a:solidFill>
                  <a:srgbClr val="000000"/>
                </a:solidFill>
                <a:cs typeface="Times New Roman" pitchFamily="18" charset="0"/>
              </a:rPr>
              <a:t>Mainly driven </a:t>
            </a:r>
            <a:r>
              <a:rPr lang="en-GB" sz="1400" dirty="0">
                <a:solidFill>
                  <a:srgbClr val="000000"/>
                </a:solidFill>
                <a:cs typeface="Times New Roman" pitchFamily="18" charset="0"/>
              </a:rPr>
              <a:t>by increase in </a:t>
            </a:r>
            <a:r>
              <a:rPr lang="en-GB" sz="1400" dirty="0" smtClean="0">
                <a:solidFill>
                  <a:srgbClr val="000000"/>
                </a:solidFill>
                <a:cs typeface="Times New Roman" pitchFamily="18" charset="0"/>
              </a:rPr>
              <a:t>non-performing </a:t>
            </a:r>
            <a:r>
              <a:rPr lang="en-GB" sz="1400" dirty="0">
                <a:solidFill>
                  <a:srgbClr val="000000"/>
                </a:solidFill>
                <a:cs typeface="Times New Roman" pitchFamily="18" charset="0"/>
              </a:rPr>
              <a:t>loans and the moratorium on residential evictions for </a:t>
            </a:r>
            <a:r>
              <a:rPr lang="en-GB" sz="1400" dirty="0" smtClean="0">
                <a:solidFill>
                  <a:srgbClr val="000000"/>
                </a:solidFill>
                <a:cs typeface="Times New Roman" pitchFamily="18" charset="0"/>
              </a:rPr>
              <a:t>borrowers</a:t>
            </a:r>
            <a:endParaRPr lang="en-GB" sz="1400" dirty="0">
              <a:solidFill>
                <a:srgbClr val="000000"/>
              </a:solidFill>
              <a:cs typeface="Times New Roman" pitchFamily="18" charset="0"/>
            </a:endParaRPr>
          </a:p>
          <a:p>
            <a:pPr marL="758673" lvl="2" indent="-285750" eaLnBrk="0" fontAlgn="base" hangingPunct="0">
              <a:spcBef>
                <a:spcPts val="193"/>
              </a:spcBef>
              <a:spcAft>
                <a:spcPts val="600"/>
              </a:spcAft>
              <a:buClr>
                <a:srgbClr val="00915A"/>
              </a:buClr>
              <a:buSzPct val="120000"/>
              <a:buFont typeface="Wingdings" panose="05000000000000000000" pitchFamily="2" charset="2"/>
              <a:buChar char="Ø"/>
              <a:tabLst>
                <a:tab pos="7791731" algn="r"/>
              </a:tabLst>
              <a:defRPr/>
            </a:pPr>
            <a:r>
              <a:rPr lang="en-GB" sz="1400" dirty="0" smtClean="0">
                <a:solidFill>
                  <a:srgbClr val="000000"/>
                </a:solidFill>
                <a:cs typeface="Times New Roman" pitchFamily="18" charset="0"/>
              </a:rPr>
              <a:t>Consequently, this puts further pressure on banks</a:t>
            </a:r>
            <a:r>
              <a:rPr lang="en-GB" sz="1400" dirty="0">
                <a:solidFill>
                  <a:srgbClr val="000000"/>
                </a:solidFill>
                <a:cs typeface="Times New Roman" pitchFamily="18" charset="0"/>
              </a:rPr>
              <a:t>’ capital </a:t>
            </a:r>
            <a:r>
              <a:rPr lang="en-GB" sz="1400" dirty="0" smtClean="0">
                <a:solidFill>
                  <a:srgbClr val="000000"/>
                </a:solidFill>
                <a:cs typeface="Times New Roman" pitchFamily="18" charset="0"/>
              </a:rPr>
              <a:t>ratios</a:t>
            </a:r>
          </a:p>
          <a:p>
            <a:pPr marL="758673" lvl="2" indent="-285750" eaLnBrk="0" fontAlgn="base" hangingPunct="0">
              <a:spcBef>
                <a:spcPts val="193"/>
              </a:spcBef>
              <a:spcAft>
                <a:spcPts val="600"/>
              </a:spcAft>
              <a:buClr>
                <a:srgbClr val="00915A"/>
              </a:buClr>
              <a:buSzPct val="120000"/>
              <a:buFont typeface="Wingdings" panose="05000000000000000000" pitchFamily="2" charset="2"/>
              <a:buChar char="Ø"/>
              <a:tabLst>
                <a:tab pos="7791731" algn="r"/>
              </a:tabLst>
              <a:defRPr/>
            </a:pPr>
            <a:endParaRPr lang="en-GB" sz="1500" dirty="0" smtClean="0">
              <a:ea typeface="ＭＳ Ｐゴシック" pitchFamily="34" charset="-128"/>
            </a:endParaRPr>
          </a:p>
          <a:p>
            <a:pPr marL="742594" lvl="1" indent="-285750" algn="just">
              <a:spcBef>
                <a:spcPts val="193"/>
              </a:spcBef>
              <a:spcAft>
                <a:spcPts val="193"/>
              </a:spcAft>
              <a:buClr>
                <a:srgbClr val="00915A"/>
              </a:buClr>
              <a:buSzPct val="85000"/>
              <a:buFont typeface="Wingdings" panose="05000000000000000000" pitchFamily="2" charset="2"/>
              <a:buChar char="Ø"/>
              <a:tabLst>
                <a:tab pos="257659" algn="l"/>
              </a:tabLst>
              <a:defRPr/>
            </a:pPr>
            <a:endParaRPr lang="en-GB" sz="1500" dirty="0">
              <a:ea typeface="ＭＳ Ｐゴシック" pitchFamily="34" charset="-128"/>
            </a:endParaRPr>
          </a:p>
          <a:p>
            <a:pPr marL="268079" lvl="1" indent="-252000" eaLnBrk="0" fontAlgn="base" hangingPunct="0">
              <a:spcBef>
                <a:spcPts val="193"/>
              </a:spcBef>
              <a:spcAft>
                <a:spcPts val="600"/>
              </a:spcAft>
              <a:buClr>
                <a:srgbClr val="00915A"/>
              </a:buClr>
              <a:buSzPct val="120000"/>
              <a:buFont typeface="Wingdings" panose="05000000000000000000" pitchFamily="2" charset="2"/>
              <a:buChar char="n"/>
              <a:tabLst>
                <a:tab pos="7791731" algn="r"/>
              </a:tabLst>
              <a:defRPr/>
            </a:pPr>
            <a:r>
              <a:rPr lang="en-GB" sz="1400" dirty="0">
                <a:solidFill>
                  <a:srgbClr val="000000"/>
                </a:solidFill>
                <a:cs typeface="Times New Roman" pitchFamily="18" charset="0"/>
              </a:rPr>
              <a:t>High bank taxes/levies and FX mortgage conversions to </a:t>
            </a:r>
            <a:r>
              <a:rPr lang="en-GB" sz="1400" dirty="0" smtClean="0">
                <a:solidFill>
                  <a:srgbClr val="000000"/>
                </a:solidFill>
                <a:cs typeface="Times New Roman" pitchFamily="18" charset="0"/>
              </a:rPr>
              <a:t>forints are also likely </a:t>
            </a:r>
            <a:r>
              <a:rPr lang="en-GB" sz="1400" dirty="0">
                <a:solidFill>
                  <a:srgbClr val="000000"/>
                </a:solidFill>
                <a:cs typeface="Times New Roman" pitchFamily="18" charset="0"/>
              </a:rPr>
              <a:t>to hit the banking sector’s revenues &amp; </a:t>
            </a:r>
            <a:r>
              <a:rPr lang="en-GB" sz="1400" dirty="0" smtClean="0">
                <a:solidFill>
                  <a:srgbClr val="000000"/>
                </a:solidFill>
                <a:cs typeface="Times New Roman" pitchFamily="18" charset="0"/>
              </a:rPr>
              <a:t>profitability going forward</a:t>
            </a:r>
            <a:endParaRPr lang="en-GB" sz="1400" dirty="0">
              <a:solidFill>
                <a:srgbClr val="000000"/>
              </a:solidFill>
              <a:cs typeface="Times New Roman" pitchFamily="18" charset="0"/>
            </a:endParaRPr>
          </a:p>
          <a:p>
            <a:pPr marL="268079" lvl="1" indent="-252000" eaLnBrk="0" fontAlgn="base" hangingPunct="0">
              <a:spcBef>
                <a:spcPts val="193"/>
              </a:spcBef>
              <a:spcAft>
                <a:spcPts val="600"/>
              </a:spcAft>
              <a:buClr>
                <a:srgbClr val="00915A"/>
              </a:buClr>
              <a:buSzPct val="120000"/>
              <a:buFont typeface="Wingdings" panose="05000000000000000000" pitchFamily="2" charset="2"/>
              <a:buChar char="n"/>
              <a:tabLst>
                <a:tab pos="7791731" algn="r"/>
              </a:tabLst>
              <a:defRPr/>
            </a:pPr>
            <a:r>
              <a:rPr lang="en-GB" sz="1400" dirty="0">
                <a:solidFill>
                  <a:srgbClr val="000000"/>
                </a:solidFill>
                <a:cs typeface="Times New Roman" pitchFamily="18" charset="0"/>
              </a:rPr>
              <a:t>Compensation charges to retail </a:t>
            </a:r>
            <a:r>
              <a:rPr lang="en-GB" sz="1400" dirty="0" smtClean="0">
                <a:solidFill>
                  <a:srgbClr val="000000"/>
                </a:solidFill>
                <a:cs typeface="Times New Roman" pitchFamily="18" charset="0"/>
              </a:rPr>
              <a:t>borrowers is expected to reach HUF </a:t>
            </a:r>
            <a:r>
              <a:rPr lang="en-GB" sz="1400" dirty="0">
                <a:solidFill>
                  <a:srgbClr val="000000"/>
                </a:solidFill>
                <a:cs typeface="Times New Roman" pitchFamily="18" charset="0"/>
              </a:rPr>
              <a:t>1trn, or 28% of banking system’s total </a:t>
            </a:r>
            <a:r>
              <a:rPr lang="en-GB" sz="1400" dirty="0" smtClean="0">
                <a:solidFill>
                  <a:srgbClr val="000000"/>
                </a:solidFill>
                <a:cs typeface="Times New Roman" pitchFamily="18" charset="0"/>
              </a:rPr>
              <a:t>capital</a:t>
            </a:r>
            <a:endParaRPr lang="en-GB" sz="1400" dirty="0">
              <a:solidFill>
                <a:srgbClr val="000000"/>
              </a:solidFill>
              <a:cs typeface="Times New Roman" pitchFamily="18" charset="0"/>
            </a:endParaRPr>
          </a:p>
          <a:p>
            <a:pPr marL="268079" lvl="1" indent="-252000" eaLnBrk="0" fontAlgn="base" hangingPunct="0">
              <a:spcBef>
                <a:spcPts val="193"/>
              </a:spcBef>
              <a:spcAft>
                <a:spcPts val="600"/>
              </a:spcAft>
              <a:buClr>
                <a:srgbClr val="00915A"/>
              </a:buClr>
              <a:buSzPct val="120000"/>
              <a:buFont typeface="Wingdings" panose="05000000000000000000" pitchFamily="2" charset="2"/>
              <a:buChar char="n"/>
              <a:tabLst>
                <a:tab pos="7791731" algn="r"/>
              </a:tabLst>
              <a:defRPr/>
            </a:pPr>
            <a:r>
              <a:rPr lang="en-GB" sz="1400" dirty="0" smtClean="0">
                <a:solidFill>
                  <a:srgbClr val="000000"/>
                </a:solidFill>
                <a:cs typeface="Times New Roman" pitchFamily="18" charset="0"/>
              </a:rPr>
              <a:t>These actions are likely </a:t>
            </a:r>
            <a:r>
              <a:rPr lang="en-GB" sz="1400" dirty="0">
                <a:solidFill>
                  <a:srgbClr val="000000"/>
                </a:solidFill>
                <a:cs typeface="Times New Roman" pitchFamily="18" charset="0"/>
              </a:rPr>
              <a:t>to impact banks’ </a:t>
            </a:r>
            <a:r>
              <a:rPr lang="en-GB" sz="1400" dirty="0" smtClean="0">
                <a:solidFill>
                  <a:srgbClr val="000000"/>
                </a:solidFill>
                <a:cs typeface="Times New Roman" pitchFamily="18" charset="0"/>
              </a:rPr>
              <a:t>capital ratios, liquidity, growth </a:t>
            </a:r>
            <a:r>
              <a:rPr lang="en-GB" sz="1400" dirty="0">
                <a:solidFill>
                  <a:srgbClr val="000000"/>
                </a:solidFill>
                <a:cs typeface="Times New Roman" pitchFamily="18" charset="0"/>
              </a:rPr>
              <a:t>ambitions and </a:t>
            </a:r>
            <a:r>
              <a:rPr lang="en-GB" sz="1400" dirty="0" smtClean="0">
                <a:solidFill>
                  <a:srgbClr val="000000"/>
                </a:solidFill>
                <a:cs typeface="Times New Roman" pitchFamily="18" charset="0"/>
              </a:rPr>
              <a:t>as a result,  constrain </a:t>
            </a:r>
            <a:r>
              <a:rPr lang="en-GB" sz="1400" dirty="0">
                <a:solidFill>
                  <a:srgbClr val="000000"/>
                </a:solidFill>
                <a:cs typeface="Times New Roman" pitchFamily="18" charset="0"/>
              </a:rPr>
              <a:t>lending </a:t>
            </a:r>
            <a:r>
              <a:rPr lang="en-GB" sz="1400" dirty="0" smtClean="0">
                <a:solidFill>
                  <a:srgbClr val="000000"/>
                </a:solidFill>
                <a:cs typeface="Times New Roman" pitchFamily="18" charset="0"/>
              </a:rPr>
              <a:t>to </a:t>
            </a:r>
            <a:r>
              <a:rPr lang="en-GB" sz="1400" dirty="0">
                <a:solidFill>
                  <a:srgbClr val="000000"/>
                </a:solidFill>
                <a:cs typeface="Times New Roman" pitchFamily="18" charset="0"/>
              </a:rPr>
              <a:t>SMEs and </a:t>
            </a:r>
            <a:r>
              <a:rPr lang="en-GB" sz="1400" dirty="0" smtClean="0">
                <a:solidFill>
                  <a:srgbClr val="000000"/>
                </a:solidFill>
                <a:cs typeface="Times New Roman" pitchFamily="18" charset="0"/>
              </a:rPr>
              <a:t>mid-caps in the next years to come</a:t>
            </a:r>
            <a:endParaRPr lang="en-GB" sz="1400" dirty="0">
              <a:solidFill>
                <a:srgbClr val="000000"/>
              </a:solidFill>
              <a:cs typeface="Times New Roman" pitchFamily="18" charset="0"/>
            </a:endParaRPr>
          </a:p>
          <a:p>
            <a:pPr marL="439522" lvl="1" algn="just">
              <a:spcBef>
                <a:spcPts val="193"/>
              </a:spcBef>
              <a:spcAft>
                <a:spcPts val="193"/>
              </a:spcAft>
              <a:buClr>
                <a:srgbClr val="00915A"/>
              </a:buClr>
              <a:buSzPct val="85000"/>
              <a:tabLst>
                <a:tab pos="257659" algn="l"/>
              </a:tabLst>
              <a:defRPr/>
            </a:pPr>
            <a:endParaRPr lang="en-GB" sz="1500" dirty="0">
              <a:ea typeface="ＭＳ Ｐゴシック" pitchFamily="34" charset="-128"/>
            </a:endParaRPr>
          </a:p>
          <a:p>
            <a:pPr marL="268079" lvl="1" indent="-252000" eaLnBrk="0" fontAlgn="base" hangingPunct="0">
              <a:spcBef>
                <a:spcPts val="193"/>
              </a:spcBef>
              <a:spcAft>
                <a:spcPts val="600"/>
              </a:spcAft>
              <a:buClr>
                <a:srgbClr val="00915A"/>
              </a:buClr>
              <a:buSzPct val="120000"/>
              <a:buFont typeface="Wingdings" panose="05000000000000000000" pitchFamily="2" charset="2"/>
              <a:buChar char="n"/>
              <a:tabLst>
                <a:tab pos="7791731" algn="r"/>
              </a:tabLst>
              <a:defRPr/>
            </a:pPr>
            <a:r>
              <a:rPr lang="en-GB" sz="1400" dirty="0" smtClean="0">
                <a:solidFill>
                  <a:srgbClr val="000000"/>
                </a:solidFill>
                <a:cs typeface="Times New Roman" pitchFamily="18" charset="0"/>
              </a:rPr>
              <a:t>Certain foreign </a:t>
            </a:r>
            <a:r>
              <a:rPr lang="en-GB" sz="1400" dirty="0">
                <a:solidFill>
                  <a:srgbClr val="000000"/>
                </a:solidFill>
                <a:cs typeface="Times New Roman" pitchFamily="18" charset="0"/>
              </a:rPr>
              <a:t>parent banks re-assess their strategies in the country</a:t>
            </a:r>
          </a:p>
          <a:p>
            <a:pPr marL="758673" lvl="2" indent="-285750" eaLnBrk="0" fontAlgn="base" hangingPunct="0">
              <a:spcBef>
                <a:spcPts val="193"/>
              </a:spcBef>
              <a:spcAft>
                <a:spcPts val="600"/>
              </a:spcAft>
              <a:buClr>
                <a:srgbClr val="00915A"/>
              </a:buClr>
              <a:buSzPct val="120000"/>
              <a:buFont typeface="Wingdings" panose="05000000000000000000" pitchFamily="2" charset="2"/>
              <a:buChar char="Ø"/>
              <a:tabLst>
                <a:tab pos="7791731" algn="r"/>
              </a:tabLst>
              <a:defRPr/>
            </a:pPr>
            <a:r>
              <a:rPr lang="en-GB" sz="1400" dirty="0" smtClean="0">
                <a:solidFill>
                  <a:srgbClr val="000000"/>
                </a:solidFill>
                <a:cs typeface="Times New Roman" pitchFamily="18" charset="0"/>
              </a:rPr>
              <a:t>Some have reduced the volume of FX loans that they extend to their Hungarian subsidiaries, partially substituting them with newly established FX swaps</a:t>
            </a:r>
          </a:p>
          <a:p>
            <a:pPr marL="268079" lvl="1" indent="-252000" eaLnBrk="0" fontAlgn="base" hangingPunct="0">
              <a:spcBef>
                <a:spcPts val="193"/>
              </a:spcBef>
              <a:spcAft>
                <a:spcPts val="600"/>
              </a:spcAft>
              <a:buClr>
                <a:srgbClr val="00915A"/>
              </a:buClr>
              <a:buSzPct val="120000"/>
              <a:buFont typeface="Wingdings" panose="05000000000000000000" pitchFamily="2" charset="2"/>
              <a:buChar char="n"/>
              <a:tabLst>
                <a:tab pos="7791731" algn="r"/>
              </a:tabLst>
              <a:defRPr/>
            </a:pPr>
            <a:r>
              <a:rPr lang="en-GB" sz="1400" dirty="0" smtClean="0">
                <a:solidFill>
                  <a:srgbClr val="000000"/>
                </a:solidFill>
                <a:cs typeface="Times New Roman" pitchFamily="18" charset="0"/>
              </a:rPr>
              <a:t>However</a:t>
            </a:r>
            <a:r>
              <a:rPr lang="en-GB" sz="1400" dirty="0">
                <a:solidFill>
                  <a:srgbClr val="000000"/>
                </a:solidFill>
                <a:cs typeface="Times New Roman" pitchFamily="18" charset="0"/>
              </a:rPr>
              <a:t>, most foreign </a:t>
            </a:r>
            <a:r>
              <a:rPr lang="en-GB" sz="1400" dirty="0" smtClean="0">
                <a:solidFill>
                  <a:srgbClr val="000000"/>
                </a:solidFill>
                <a:cs typeface="Times New Roman" pitchFamily="18" charset="0"/>
              </a:rPr>
              <a:t>parent banks </a:t>
            </a:r>
            <a:r>
              <a:rPr lang="en-GB" sz="1400" dirty="0">
                <a:solidFill>
                  <a:srgbClr val="000000"/>
                </a:solidFill>
                <a:cs typeface="Times New Roman" pitchFamily="18" charset="0"/>
              </a:rPr>
              <a:t>have confirmed </a:t>
            </a:r>
            <a:r>
              <a:rPr lang="en-GB" sz="1400" dirty="0" smtClean="0">
                <a:solidFill>
                  <a:srgbClr val="000000"/>
                </a:solidFill>
                <a:cs typeface="Times New Roman" pitchFamily="18" charset="0"/>
              </a:rPr>
              <a:t>that they </a:t>
            </a:r>
            <a:r>
              <a:rPr lang="en-GB" sz="1400" dirty="0">
                <a:solidFill>
                  <a:srgbClr val="000000"/>
                </a:solidFill>
                <a:cs typeface="Times New Roman" pitchFamily="18" charset="0"/>
              </a:rPr>
              <a:t>intend to stay in </a:t>
            </a:r>
            <a:r>
              <a:rPr lang="en-GB" sz="1400" dirty="0" smtClean="0">
                <a:solidFill>
                  <a:srgbClr val="000000"/>
                </a:solidFill>
                <a:cs typeface="Times New Roman" pitchFamily="18" charset="0"/>
              </a:rPr>
              <a:t>Hungary </a:t>
            </a:r>
            <a:endParaRPr lang="en-GB" sz="1400" dirty="0">
              <a:solidFill>
                <a:srgbClr val="000000"/>
              </a:solidFill>
              <a:cs typeface="Times New Roman" pitchFamily="18" charset="0"/>
            </a:endParaRPr>
          </a:p>
          <a:p>
            <a:pPr marL="715585" lvl="1" indent="-276063" algn="just">
              <a:spcBef>
                <a:spcPts val="193"/>
              </a:spcBef>
              <a:spcAft>
                <a:spcPts val="193"/>
              </a:spcAft>
              <a:buClr>
                <a:srgbClr val="00915A"/>
              </a:buClr>
              <a:buSzPct val="85000"/>
              <a:buFont typeface="Wingdings" panose="05000000000000000000" pitchFamily="2" charset="2"/>
              <a:buChar char="Ø"/>
              <a:tabLst>
                <a:tab pos="257659" algn="l"/>
              </a:tabLst>
              <a:defRPr/>
            </a:pPr>
            <a:endParaRPr lang="en-GB" sz="1500" dirty="0">
              <a:solidFill>
                <a:srgbClr val="000000"/>
              </a:solidFill>
              <a:latin typeface="Arial" pitchFamily="34" charset="0"/>
              <a:ea typeface="ＭＳ Ｐゴシック" pitchFamily="34" charset="-128"/>
              <a:cs typeface="Arial" pitchFamily="34" charset="0"/>
            </a:endParaRPr>
          </a:p>
          <a:p>
            <a:pPr marL="715585" lvl="1" indent="-276063" algn="just">
              <a:spcBef>
                <a:spcPts val="193"/>
              </a:spcBef>
              <a:spcAft>
                <a:spcPts val="193"/>
              </a:spcAft>
              <a:buClr>
                <a:srgbClr val="00915A"/>
              </a:buClr>
              <a:buSzPct val="85000"/>
              <a:buFont typeface="Wingdings" panose="05000000000000000000" pitchFamily="2" charset="2"/>
              <a:buChar char="Ø"/>
              <a:tabLst>
                <a:tab pos="257659" algn="l"/>
              </a:tabLst>
              <a:defRPr/>
            </a:pPr>
            <a:endParaRPr lang="en-GB" sz="1500" dirty="0">
              <a:solidFill>
                <a:srgbClr val="000000"/>
              </a:solidFill>
              <a:latin typeface="Arial" pitchFamily="34" charset="0"/>
              <a:ea typeface="ＭＳ Ｐゴシック" pitchFamily="34" charset="-128"/>
              <a:cs typeface="Arial" pitchFamily="34" charset="0"/>
            </a:endParaRPr>
          </a:p>
        </p:txBody>
      </p:sp>
      <p:sp>
        <p:nvSpPr>
          <p:cNvPr id="5" name="Text Box 2"/>
          <p:cNvSpPr txBox="1">
            <a:spLocks noChangeArrowheads="1"/>
          </p:cNvSpPr>
          <p:nvPr>
            <p:custDataLst>
              <p:tags r:id="rId1"/>
            </p:custDataLst>
          </p:nvPr>
        </p:nvSpPr>
        <p:spPr bwMode="auto">
          <a:xfrm>
            <a:off x="683568" y="764704"/>
            <a:ext cx="8136904" cy="288000"/>
          </a:xfrm>
          <a:prstGeom prst="rect">
            <a:avLst/>
          </a:prstGeom>
          <a:solidFill>
            <a:schemeClr val="bg1"/>
          </a:solidFill>
          <a:ln>
            <a:noFill/>
          </a:ln>
          <a:extLst/>
        </p:spPr>
        <p:txBody>
          <a:bodyPr lIns="0" tIns="16771" rIns="0" bIns="16771" anchor="ctr"/>
          <a:lstStyle>
            <a:lvl1pPr indent="88900" defTabSz="912813" eaLnBrk="0" hangingPunct="0">
              <a:defRPr sz="1900">
                <a:solidFill>
                  <a:schemeClr val="tx1"/>
                </a:solidFill>
                <a:latin typeface="Arial" charset="0"/>
                <a:cs typeface="Arial" charset="0"/>
              </a:defRPr>
            </a:lvl1pPr>
            <a:lvl2pPr marL="742950" indent="-285750" defTabSz="912813" eaLnBrk="0" hangingPunct="0">
              <a:defRPr sz="1900">
                <a:solidFill>
                  <a:schemeClr val="tx1"/>
                </a:solidFill>
                <a:latin typeface="Arial" charset="0"/>
                <a:cs typeface="Arial" charset="0"/>
              </a:defRPr>
            </a:lvl2pPr>
            <a:lvl3pPr marL="1143000" indent="-228600" defTabSz="912813" eaLnBrk="0" hangingPunct="0">
              <a:defRPr sz="1900">
                <a:solidFill>
                  <a:schemeClr val="tx1"/>
                </a:solidFill>
                <a:latin typeface="Arial" charset="0"/>
                <a:cs typeface="Arial" charset="0"/>
              </a:defRPr>
            </a:lvl3pPr>
            <a:lvl4pPr marL="1600200" indent="-228600" defTabSz="912813" eaLnBrk="0" hangingPunct="0">
              <a:defRPr sz="1900">
                <a:solidFill>
                  <a:schemeClr val="tx1"/>
                </a:solidFill>
                <a:latin typeface="Arial" charset="0"/>
                <a:cs typeface="Arial" charset="0"/>
              </a:defRPr>
            </a:lvl4pPr>
            <a:lvl5pPr marL="2057400" indent="-228600" defTabSz="912813"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eaLnBrk="1" fontAlgn="base" hangingPunct="1">
              <a:spcBef>
                <a:spcPct val="0"/>
              </a:spcBef>
              <a:spcAft>
                <a:spcPct val="0"/>
              </a:spcAft>
            </a:pPr>
            <a:r>
              <a:rPr lang="en-GB" sz="1400" b="1" dirty="0">
                <a:solidFill>
                  <a:srgbClr val="00915A"/>
                </a:solidFill>
              </a:rPr>
              <a:t>Asset quality expected to continue to </a:t>
            </a:r>
            <a:r>
              <a:rPr lang="en-GB" sz="1400" b="1" dirty="0" smtClean="0">
                <a:solidFill>
                  <a:srgbClr val="00915A"/>
                </a:solidFill>
              </a:rPr>
              <a:t>deteriorate</a:t>
            </a:r>
            <a:endParaRPr lang="en-GB" sz="1400" b="1" dirty="0">
              <a:solidFill>
                <a:srgbClr val="00915A"/>
              </a:solidFill>
            </a:endParaRPr>
          </a:p>
        </p:txBody>
      </p:sp>
      <p:cxnSp>
        <p:nvCxnSpPr>
          <p:cNvPr id="6" name="Straight Connector 5"/>
          <p:cNvCxnSpPr/>
          <p:nvPr/>
        </p:nvCxnSpPr>
        <p:spPr bwMode="auto">
          <a:xfrm>
            <a:off x="683568" y="1052736"/>
            <a:ext cx="81369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 Box 2"/>
          <p:cNvSpPr txBox="1">
            <a:spLocks noChangeArrowheads="1"/>
          </p:cNvSpPr>
          <p:nvPr>
            <p:custDataLst>
              <p:tags r:id="rId2"/>
            </p:custDataLst>
          </p:nvPr>
        </p:nvSpPr>
        <p:spPr bwMode="auto">
          <a:xfrm>
            <a:off x="683568" y="2492896"/>
            <a:ext cx="8136904" cy="288000"/>
          </a:xfrm>
          <a:prstGeom prst="rect">
            <a:avLst/>
          </a:prstGeom>
          <a:solidFill>
            <a:schemeClr val="bg1"/>
          </a:solidFill>
          <a:ln>
            <a:noFill/>
          </a:ln>
          <a:extLst/>
        </p:spPr>
        <p:txBody>
          <a:bodyPr lIns="0" tIns="16771" rIns="0" bIns="16771" anchor="ctr"/>
          <a:lstStyle>
            <a:lvl1pPr indent="88900" defTabSz="912813" eaLnBrk="0" hangingPunct="0">
              <a:defRPr sz="1900">
                <a:solidFill>
                  <a:schemeClr val="tx1"/>
                </a:solidFill>
                <a:latin typeface="Arial" charset="0"/>
                <a:cs typeface="Arial" charset="0"/>
              </a:defRPr>
            </a:lvl1pPr>
            <a:lvl2pPr marL="742950" indent="-285750" defTabSz="912813" eaLnBrk="0" hangingPunct="0">
              <a:defRPr sz="1900">
                <a:solidFill>
                  <a:schemeClr val="tx1"/>
                </a:solidFill>
                <a:latin typeface="Arial" charset="0"/>
                <a:cs typeface="Arial" charset="0"/>
              </a:defRPr>
            </a:lvl2pPr>
            <a:lvl3pPr marL="1143000" indent="-228600" defTabSz="912813" eaLnBrk="0" hangingPunct="0">
              <a:defRPr sz="1900">
                <a:solidFill>
                  <a:schemeClr val="tx1"/>
                </a:solidFill>
                <a:latin typeface="Arial" charset="0"/>
                <a:cs typeface="Arial" charset="0"/>
              </a:defRPr>
            </a:lvl3pPr>
            <a:lvl4pPr marL="1600200" indent="-228600" defTabSz="912813" eaLnBrk="0" hangingPunct="0">
              <a:defRPr sz="1900">
                <a:solidFill>
                  <a:schemeClr val="tx1"/>
                </a:solidFill>
                <a:latin typeface="Arial" charset="0"/>
                <a:cs typeface="Arial" charset="0"/>
              </a:defRPr>
            </a:lvl4pPr>
            <a:lvl5pPr marL="2057400" indent="-228600" defTabSz="912813"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eaLnBrk="1" fontAlgn="base" hangingPunct="1">
              <a:spcBef>
                <a:spcPct val="0"/>
              </a:spcBef>
              <a:spcAft>
                <a:spcPct val="0"/>
              </a:spcAft>
            </a:pPr>
            <a:r>
              <a:rPr lang="en-GB" sz="1400" b="1" dirty="0">
                <a:solidFill>
                  <a:srgbClr val="00915A"/>
                </a:solidFill>
              </a:rPr>
              <a:t>Government measures</a:t>
            </a:r>
          </a:p>
        </p:txBody>
      </p:sp>
      <p:sp>
        <p:nvSpPr>
          <p:cNvPr id="9" name="Text Box 2"/>
          <p:cNvSpPr txBox="1">
            <a:spLocks noChangeArrowheads="1"/>
          </p:cNvSpPr>
          <p:nvPr>
            <p:custDataLst>
              <p:tags r:id="rId3"/>
            </p:custDataLst>
          </p:nvPr>
        </p:nvSpPr>
        <p:spPr bwMode="auto">
          <a:xfrm>
            <a:off x="708409" y="4437112"/>
            <a:ext cx="8136904" cy="288000"/>
          </a:xfrm>
          <a:prstGeom prst="rect">
            <a:avLst/>
          </a:prstGeom>
          <a:solidFill>
            <a:schemeClr val="bg1"/>
          </a:solidFill>
          <a:ln>
            <a:noFill/>
          </a:ln>
          <a:extLst/>
        </p:spPr>
        <p:txBody>
          <a:bodyPr lIns="0" tIns="16771" rIns="0" bIns="16771" anchor="ctr"/>
          <a:lstStyle>
            <a:lvl1pPr indent="88900" defTabSz="912813" eaLnBrk="0" hangingPunct="0">
              <a:defRPr sz="1900">
                <a:solidFill>
                  <a:schemeClr val="tx1"/>
                </a:solidFill>
                <a:latin typeface="Arial" charset="0"/>
                <a:cs typeface="Arial" charset="0"/>
              </a:defRPr>
            </a:lvl1pPr>
            <a:lvl2pPr marL="742950" indent="-285750" defTabSz="912813" eaLnBrk="0" hangingPunct="0">
              <a:defRPr sz="1900">
                <a:solidFill>
                  <a:schemeClr val="tx1"/>
                </a:solidFill>
                <a:latin typeface="Arial" charset="0"/>
                <a:cs typeface="Arial" charset="0"/>
              </a:defRPr>
            </a:lvl2pPr>
            <a:lvl3pPr marL="1143000" indent="-228600" defTabSz="912813" eaLnBrk="0" hangingPunct="0">
              <a:defRPr sz="1900">
                <a:solidFill>
                  <a:schemeClr val="tx1"/>
                </a:solidFill>
                <a:latin typeface="Arial" charset="0"/>
                <a:cs typeface="Arial" charset="0"/>
              </a:defRPr>
            </a:lvl3pPr>
            <a:lvl4pPr marL="1600200" indent="-228600" defTabSz="912813" eaLnBrk="0" hangingPunct="0">
              <a:defRPr sz="1900">
                <a:solidFill>
                  <a:schemeClr val="tx1"/>
                </a:solidFill>
                <a:latin typeface="Arial" charset="0"/>
                <a:cs typeface="Arial" charset="0"/>
              </a:defRPr>
            </a:lvl4pPr>
            <a:lvl5pPr marL="2057400" indent="-228600" defTabSz="912813" eaLnBrk="0" hangingPunct="0">
              <a:defRPr sz="1900">
                <a:solidFill>
                  <a:schemeClr val="tx1"/>
                </a:solidFill>
                <a:latin typeface="Arial" charset="0"/>
                <a:cs typeface="Arial" charset="0"/>
              </a:defRPr>
            </a:lvl5pPr>
            <a:lvl6pPr marL="2514600" indent="-228600" defTabSz="912813" eaLnBrk="0" fontAlgn="base" hangingPunct="0">
              <a:spcBef>
                <a:spcPct val="0"/>
              </a:spcBef>
              <a:spcAft>
                <a:spcPct val="0"/>
              </a:spcAft>
              <a:defRPr sz="1900">
                <a:solidFill>
                  <a:schemeClr val="tx1"/>
                </a:solidFill>
                <a:latin typeface="Arial" charset="0"/>
                <a:cs typeface="Arial" charset="0"/>
              </a:defRPr>
            </a:lvl6pPr>
            <a:lvl7pPr marL="2971800" indent="-228600" defTabSz="912813" eaLnBrk="0" fontAlgn="base" hangingPunct="0">
              <a:spcBef>
                <a:spcPct val="0"/>
              </a:spcBef>
              <a:spcAft>
                <a:spcPct val="0"/>
              </a:spcAft>
              <a:defRPr sz="1900">
                <a:solidFill>
                  <a:schemeClr val="tx1"/>
                </a:solidFill>
                <a:latin typeface="Arial" charset="0"/>
                <a:cs typeface="Arial" charset="0"/>
              </a:defRPr>
            </a:lvl7pPr>
            <a:lvl8pPr marL="3429000" indent="-228600" defTabSz="912813" eaLnBrk="0" fontAlgn="base" hangingPunct="0">
              <a:spcBef>
                <a:spcPct val="0"/>
              </a:spcBef>
              <a:spcAft>
                <a:spcPct val="0"/>
              </a:spcAft>
              <a:defRPr sz="1900">
                <a:solidFill>
                  <a:schemeClr val="tx1"/>
                </a:solidFill>
                <a:latin typeface="Arial" charset="0"/>
                <a:cs typeface="Arial" charset="0"/>
              </a:defRPr>
            </a:lvl8pPr>
            <a:lvl9pPr marL="3886200" indent="-228600" defTabSz="912813" eaLnBrk="0" fontAlgn="base" hangingPunct="0">
              <a:spcBef>
                <a:spcPct val="0"/>
              </a:spcBef>
              <a:spcAft>
                <a:spcPct val="0"/>
              </a:spcAft>
              <a:defRPr sz="1900">
                <a:solidFill>
                  <a:schemeClr val="tx1"/>
                </a:solidFill>
                <a:latin typeface="Arial" charset="0"/>
                <a:cs typeface="Arial" charset="0"/>
              </a:defRPr>
            </a:lvl9pPr>
          </a:lstStyle>
          <a:p>
            <a:pPr algn="ctr" eaLnBrk="1" fontAlgn="base" hangingPunct="1">
              <a:spcBef>
                <a:spcPct val="0"/>
              </a:spcBef>
              <a:spcAft>
                <a:spcPct val="0"/>
              </a:spcAft>
            </a:pPr>
            <a:r>
              <a:rPr lang="en-GB" sz="1400" b="1" dirty="0">
                <a:solidFill>
                  <a:srgbClr val="00915A"/>
                </a:solidFill>
              </a:rPr>
              <a:t>Foreign </a:t>
            </a:r>
            <a:r>
              <a:rPr lang="en-GB" sz="1400" b="1" dirty="0" smtClean="0">
                <a:solidFill>
                  <a:srgbClr val="00915A"/>
                </a:solidFill>
              </a:rPr>
              <a:t>banks</a:t>
            </a:r>
            <a:endParaRPr lang="en-GB" sz="1400" b="1" dirty="0">
              <a:solidFill>
                <a:srgbClr val="00915A"/>
              </a:solidFill>
            </a:endParaRPr>
          </a:p>
        </p:txBody>
      </p:sp>
      <p:cxnSp>
        <p:nvCxnSpPr>
          <p:cNvPr id="10" name="Straight Connector 9"/>
          <p:cNvCxnSpPr/>
          <p:nvPr/>
        </p:nvCxnSpPr>
        <p:spPr bwMode="auto">
          <a:xfrm>
            <a:off x="675264" y="4725128"/>
            <a:ext cx="81369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683568" y="2780928"/>
            <a:ext cx="81369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07909843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TYPE" val="1"/>
</p:tagLst>
</file>

<file path=ppt/tags/tag10.xml><?xml version="1.0" encoding="utf-8"?>
<p:tagLst xmlns:a="http://schemas.openxmlformats.org/drawingml/2006/main" xmlns:r="http://schemas.openxmlformats.org/officeDocument/2006/relationships" xmlns:p="http://schemas.openxmlformats.org/presentationml/2006/main">
  <p:tag name="SHAPETYPE" val="1"/>
</p:tagLst>
</file>

<file path=ppt/tags/tag11.xml><?xml version="1.0" encoding="utf-8"?>
<p:tagLst xmlns:a="http://schemas.openxmlformats.org/drawingml/2006/main" xmlns:r="http://schemas.openxmlformats.org/officeDocument/2006/relationships" xmlns:p="http://schemas.openxmlformats.org/presentationml/2006/main">
  <p:tag name="SHAPETYPE" val="1"/>
</p:tagLst>
</file>

<file path=ppt/tags/tag12.xml><?xml version="1.0" encoding="utf-8"?>
<p:tagLst xmlns:a="http://schemas.openxmlformats.org/drawingml/2006/main" xmlns:r="http://schemas.openxmlformats.org/officeDocument/2006/relationships" xmlns:p="http://schemas.openxmlformats.org/presentationml/2006/main">
  <p:tag name="SHAPETYPE" val="1"/>
</p:tagLst>
</file>

<file path=ppt/tags/tag13.xml><?xml version="1.0" encoding="utf-8"?>
<p:tagLst xmlns:a="http://schemas.openxmlformats.org/drawingml/2006/main" xmlns:r="http://schemas.openxmlformats.org/officeDocument/2006/relationships" xmlns:p="http://schemas.openxmlformats.org/presentationml/2006/main">
  <p:tag name="SHAPETYPE" val="1"/>
</p:tagLst>
</file>

<file path=ppt/tags/tag14.xml><?xml version="1.0" encoding="utf-8"?>
<p:tagLst xmlns:a="http://schemas.openxmlformats.org/drawingml/2006/main" xmlns:r="http://schemas.openxmlformats.org/officeDocument/2006/relationships" xmlns:p="http://schemas.openxmlformats.org/presentationml/2006/main">
  <p:tag name="SHAPETYPE" val="1"/>
</p:tagLst>
</file>

<file path=ppt/tags/tag15.xml><?xml version="1.0" encoding="utf-8"?>
<p:tagLst xmlns:a="http://schemas.openxmlformats.org/drawingml/2006/main" xmlns:r="http://schemas.openxmlformats.org/officeDocument/2006/relationships" xmlns:p="http://schemas.openxmlformats.org/presentationml/2006/main">
  <p:tag name="SHAPETYPE" val="1"/>
</p:tagLst>
</file>

<file path=ppt/tags/tag2.xml><?xml version="1.0" encoding="utf-8"?>
<p:tagLst xmlns:a="http://schemas.openxmlformats.org/drawingml/2006/main" xmlns:r="http://schemas.openxmlformats.org/officeDocument/2006/relationships" xmlns:p="http://schemas.openxmlformats.org/presentationml/2006/main">
  <p:tag name="SHAPETYPE" val="1"/>
</p:tagLst>
</file>

<file path=ppt/tags/tag3.xml><?xml version="1.0" encoding="utf-8"?>
<p:tagLst xmlns:a="http://schemas.openxmlformats.org/drawingml/2006/main" xmlns:r="http://schemas.openxmlformats.org/officeDocument/2006/relationships" xmlns:p="http://schemas.openxmlformats.org/presentationml/2006/main">
  <p:tag name="SHAPETYPE" val="1"/>
</p:tagLst>
</file>

<file path=ppt/tags/tag4.xml><?xml version="1.0" encoding="utf-8"?>
<p:tagLst xmlns:a="http://schemas.openxmlformats.org/drawingml/2006/main" xmlns:r="http://schemas.openxmlformats.org/officeDocument/2006/relationships" xmlns:p="http://schemas.openxmlformats.org/presentationml/2006/main">
  <p:tag name="SHAPETYPE" val="1"/>
</p:tagLst>
</file>

<file path=ppt/tags/tag5.xml><?xml version="1.0" encoding="utf-8"?>
<p:tagLst xmlns:a="http://schemas.openxmlformats.org/drawingml/2006/main" xmlns:r="http://schemas.openxmlformats.org/officeDocument/2006/relationships" xmlns:p="http://schemas.openxmlformats.org/presentationml/2006/main">
  <p:tag name="SHAPETYPE" val="1"/>
</p:tagLst>
</file>

<file path=ppt/tags/tag6.xml><?xml version="1.0" encoding="utf-8"?>
<p:tagLst xmlns:a="http://schemas.openxmlformats.org/drawingml/2006/main" xmlns:r="http://schemas.openxmlformats.org/officeDocument/2006/relationships" xmlns:p="http://schemas.openxmlformats.org/presentationml/2006/main">
  <p:tag name="SHAPETYPE" val="1"/>
</p:tagLst>
</file>

<file path=ppt/tags/tag7.xml><?xml version="1.0" encoding="utf-8"?>
<p:tagLst xmlns:a="http://schemas.openxmlformats.org/drawingml/2006/main" xmlns:r="http://schemas.openxmlformats.org/officeDocument/2006/relationships" xmlns:p="http://schemas.openxmlformats.org/presentationml/2006/main">
  <p:tag name="SHAPETYPE" val="1"/>
</p:tagLst>
</file>

<file path=ppt/tags/tag8.xml><?xml version="1.0" encoding="utf-8"?>
<p:tagLst xmlns:a="http://schemas.openxmlformats.org/drawingml/2006/main" xmlns:r="http://schemas.openxmlformats.org/officeDocument/2006/relationships" xmlns:p="http://schemas.openxmlformats.org/presentationml/2006/main">
  <p:tag name="SHAPETYPE" val="1"/>
</p:tagLst>
</file>

<file path=ppt/tags/tag9.xml><?xml version="1.0" encoding="utf-8"?>
<p:tagLst xmlns:a="http://schemas.openxmlformats.org/drawingml/2006/main" xmlns:r="http://schemas.openxmlformats.org/officeDocument/2006/relationships" xmlns:p="http://schemas.openxmlformats.org/presentationml/2006/main">
  <p:tag name="SHAPETYPE" val="1"/>
</p:tagLst>
</file>

<file path=ppt/theme/theme1.xml><?xml version="1.0" encoding="utf-8"?>
<a:theme xmlns:a="http://schemas.openxmlformats.org/drawingml/2006/main" name="1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5508</TotalTime>
  <Words>2448</Words>
  <Application>Microsoft Office PowerPoint</Application>
  <PresentationFormat>On-screen Show (4:3)</PresentationFormat>
  <Paragraphs>260</Paragraphs>
  <Slides>11</Slides>
  <Notes>11</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1_CIB Print</vt:lpstr>
      <vt:lpstr>CIB Print</vt:lpstr>
      <vt:lpstr>2_CIB Print</vt:lpstr>
      <vt:lpstr>A Snapshot of the Hungarian Loan Market </vt:lpstr>
      <vt:lpstr>Agenda</vt:lpstr>
      <vt:lpstr>BNP Paribas is the Leading House in the EMEA Loan Market</vt:lpstr>
      <vt:lpstr>PowerPoint Presentation</vt:lpstr>
      <vt:lpstr>PowerPoint Presentation</vt:lpstr>
      <vt:lpstr>PowerPoint Presentation</vt:lpstr>
      <vt:lpstr>PowerPoint Presentation</vt:lpstr>
      <vt:lpstr>Hungarian Loan Market:  Key take-aways from discussions with local banks</vt:lpstr>
      <vt:lpstr>Risk factors that are likely to affect Hungarian bank liquidity going forward</vt:lpstr>
      <vt:lpstr>PowerPoint Presentation</vt:lpstr>
      <vt:lpstr>PowerPoint Presentation</vt:lpstr>
    </vt:vector>
  </TitlesOfParts>
  <Company>BNP Paribas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TOURRETTE</dc:creator>
  <cp:lastModifiedBy>Andreas WEBSTER</cp:lastModifiedBy>
  <cp:revision>296</cp:revision>
  <cp:lastPrinted>2014-11-27T10:20:14Z</cp:lastPrinted>
  <dcterms:created xsi:type="dcterms:W3CDTF">2014-03-18T15:27:02Z</dcterms:created>
  <dcterms:modified xsi:type="dcterms:W3CDTF">2014-12-01T10:04:43Z</dcterms:modified>
</cp:coreProperties>
</file>